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1" autoAdjust="0"/>
  </p:normalViewPr>
  <p:slideViewPr>
    <p:cSldViewPr>
      <p:cViewPr>
        <p:scale>
          <a:sx n="125" d="100"/>
          <a:sy n="12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F874B-8CFC-4B08-98FD-E690FFFBF61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85183-1D25-400F-9AE2-4ADB0F6D63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9699D5AB43A6FC29F41A0830C6ED96213DF2FA54DDAF3FC13708D761DDEE0D7CE0C1DF1513218E676L8K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753EC914694E3B806C90F0E737AD7ED8FB4F6E236411F86018E867091E5D288C922B10B571FDF4BMAy5N" TargetMode="External"/><Relationship Id="rId2" Type="http://schemas.openxmlformats.org/officeDocument/2006/relationships/hyperlink" Target="consultantplus://offline/ref=1753EC914694E3B806C90F0E737AD7ED8FB4F6E236411F86018E867091E5D288C922B10B571FDF4BMAy8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B6FB107765CAD3CDC8C13186FE7DEB81296BE826A966B078BB27DAAAADCCBF8EFF377B9C14BBA814r125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FBB31FE18324072AAC1C66567C4E7BB1475615D7EB2F575C58DA8F7C63D6E7E7EE91AC5CB69AD032Fq3I" TargetMode="External"/><Relationship Id="rId2" Type="http://schemas.openxmlformats.org/officeDocument/2006/relationships/hyperlink" Target="consultantplus://offline/ref=BFBB31FE18324072AAC1C66567C4E7BB1475615D7EB2F575C58DA8F7C63D6E7E7EE91AC5CB69AD022FqC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BFBB31FE18324072AAC1C66567C4E7BB1475615D7EB2F575C58DA8F7C63D6E7E7EE91AC5CB69AD002FqBI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B0B57B192F17F22142AB08E7C1AF153DF720D4B158C8536B65010CBB3310C75DEBC7F0FF10CA7CFN5wE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3EF6891EA4C2161FE4E4AD799E1BCA42858B87BA4ADE4F9D05D71541CE7F2C694BBBEFBB665501B78k3G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844824"/>
            <a:ext cx="7416824" cy="2677656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83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83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"АУДИТ В СФЕРЕ ЗАКУПОК,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83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ОСНОВНОЙ ИНСТРУМЕНТ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83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ПОВЫШЕНИЯ ЭФФЕКТИВНОСТИ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83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БЮДЖЕТНЫХ РАСХОДОВ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38363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МУНИЦИПАЛЬНЫХ ОБРАЗОВАНИЙ"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77009"/>
            <a:ext cx="8280920" cy="532453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/>
              <a:t>2. </a:t>
            </a:r>
            <a:r>
              <a:rPr lang="ru-RU" sz="2000" b="1" u="sng" dirty="0" smtClean="0"/>
              <a:t>Планирование закупок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наличие и порядок формирования, утверждения плана-графика, внесения в него изменений;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отражение в плане-графике обоснования закупки, а также начальной (максимальной) цены контракта;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соответствие плана-графика установленным требованиям (по форме, содержанию, срокам внесения изменений и т.п.);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сопоставление план-графика с решением о бюджете, муниципальными программами, требованиями Устава (в части, касающейся объекта закупки);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соответствие план-графика закупок с данными, включенными в проект контракта по объему и срокам;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размещение плана-графика, последующих изменений в него в единой информационной системе (до ввода ее в эксплуатацию – на официальном сайте</a:t>
            </a: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rgbClr val="0000FF"/>
                </a:solidFill>
              </a:rPr>
              <a:t>www.zakupki.gov.ru</a:t>
            </a:r>
            <a:r>
              <a:rPr lang="ru-RU" sz="2000" dirty="0" smtClean="0"/>
              <a:t>);</a:t>
            </a:r>
          </a:p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проверить соблюдение требований по нормированию при планировании закупки (статья 19 Закона № 44-ФЗ);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1428" y="126876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61623"/>
            <a:ext cx="8280920" cy="535531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   3. </a:t>
            </a:r>
            <a:r>
              <a:rPr lang="ru-RU" b="1" u="sng" dirty="0" smtClean="0"/>
              <a:t>Документация о закупках, ее анализ с точки зрения соответствия положениям законодательства о контрактной системе: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соблюдение требований относительно описания объекта закупки (статья 33 Закона № 44-ФЗ);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установление требований к участникам закупки (статья 31 Закона № 44-ФЗ); 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установление порядка оценки заявок, окончательных предложений участников закупки и критерии этой оценки (статья 32 Закона № 44-ФЗ);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установление преимуществ и ограничений в отношении участников закупки (статьи 28-30 Закона № 44-ФЗ);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соблюдение требований к содержанию извещения и документации о закупке, их соответствие друг другу, в том числе в части определения и обоснования начальной (максимальной) цены контракта;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правомерность установления условия об авансе и его размере;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наличие в проекте контракта обязательных условий, предусмотренных статьей 34 Закона № 44-ФЗ;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размещение извещения, документации о закупке в единой информационной системе (до ввода ее в эксплуатацию – на официальном сайте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00FF"/>
                </a:solidFill>
              </a:rPr>
              <a:t>www.zakupki.gov.ru</a:t>
            </a:r>
            <a:r>
              <a:rPr lang="ru-RU" dirty="0" smtClean="0"/>
              <a:t>);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6124" y="123066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289660"/>
            <a:ext cx="8280920" cy="3939540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/>
              <a:t>4. </a:t>
            </a:r>
            <a:r>
              <a:rPr lang="ru-RU" sz="2000" b="1" u="sng" dirty="0" smtClean="0"/>
              <a:t>Процедура закупки</a:t>
            </a:r>
          </a:p>
          <a:p>
            <a:pPr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соблюдение требований по обеспечение заявки (статья 44 Закона                № 44-ФЗ);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соблюдение антидемпинговых мер (статья 37 Закона № 44-ФЗ);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обоснованность допуска (отказа в допуске) участников закупки;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проверка правильности порядка оценки заявок (статья 32 Закона                № 44-ФЗ);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проверка протоколов закупки (их наличие, соблюдение требований к содержанию и размещению в единой информационной системе (до ввода ее в эксплуатацию – на официальном сайте</a:t>
            </a: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rgbClr val="0000FF"/>
                </a:solidFill>
              </a:rPr>
              <a:t>www.zakupki.gov.ru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116600" y="137467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269915"/>
            <a:ext cx="8280920" cy="4247317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/>
              <a:t>5. </a:t>
            </a:r>
            <a:r>
              <a:rPr lang="ru-RU" sz="2000" b="1" u="sng" dirty="0" smtClean="0"/>
              <a:t>Заключение и исполнение контракта</a:t>
            </a:r>
            <a:r>
              <a:rPr lang="ru-RU" sz="2000" u="sng" dirty="0" smtClean="0"/>
              <a:t> </a:t>
            </a:r>
          </a:p>
          <a:p>
            <a:pPr algn="ctr">
              <a:spcBef>
                <a:spcPts val="600"/>
              </a:spcBef>
            </a:pPr>
            <a:endParaRPr lang="ru-RU" sz="2000" dirty="0" smtClean="0"/>
          </a:p>
          <a:p>
            <a:pPr algn="ctr">
              <a:spcBef>
                <a:spcPts val="600"/>
              </a:spcBef>
            </a:pPr>
            <a:r>
              <a:rPr lang="ru-RU" sz="2000" b="1" dirty="0" smtClean="0"/>
              <a:t>5.1. </a:t>
            </a:r>
            <a:r>
              <a:rPr lang="ru-RU" sz="2000" b="1" u="sng" dirty="0" smtClean="0"/>
              <a:t>По заключенному контракту</a:t>
            </a:r>
            <a:r>
              <a:rPr lang="ru-RU" sz="2000" b="1" dirty="0" smtClean="0"/>
              <a:t>:</a:t>
            </a:r>
          </a:p>
          <a:p>
            <a:pPr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соответствие контракта требованиям, предусмотренным документацией о закупке, протоколам закупки, заявке участника закупки;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соблюдение сроков заключения контракта;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наличие и соответствие требованиям законодательства предоставленного обеспечения исполнения контракта (денежные средства, безотзывная банковская гарантия (наличие информации о банковской гарантии в реестре банковской гарантии).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61044" y="1348388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27000" y="2109996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5.1.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96752"/>
            <a:ext cx="8280920" cy="535531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/>
              <a:t>5.2. </a:t>
            </a:r>
            <a:r>
              <a:rPr lang="ru-RU" b="1" u="sng" dirty="0" smtClean="0"/>
              <a:t>Дополнительно по исполнению контракта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законность внесения изменений в контракт, а также порядка его расторжения (статья 34, 95 Закона № 44-ФЗ). Размещение этой информации  в единой информационной системе (до ввода ее в эксплуатацию – на официальном сайте </a:t>
            </a:r>
            <a:r>
              <a:rPr lang="en-US" u="sng" dirty="0" smtClean="0">
                <a:solidFill>
                  <a:srgbClr val="0000FF"/>
                </a:solidFill>
              </a:rPr>
              <a:t>www.zakupki.gov.ru</a:t>
            </a:r>
            <a:r>
              <a:rPr lang="ru-RU" dirty="0" smtClean="0"/>
              <a:t>);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наличие экспертизы и отчета результатов исполнения контракта (статья 94 Закона № 44-ФЗ), а также размещение этих данных в единой информационной системе (до ввода ее в эксплуатацию – на официальном сайте </a:t>
            </a:r>
            <a:r>
              <a:rPr lang="en-US" u="sng" dirty="0" smtClean="0">
                <a:solidFill>
                  <a:srgbClr val="0000FF"/>
                </a:solidFill>
              </a:rPr>
              <a:t>www.zakupki.gov.ru</a:t>
            </a:r>
            <a:r>
              <a:rPr lang="ru-RU" dirty="0" smtClean="0"/>
              <a:t>);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наличие своевременности действий заказчика по реализации условий контракта, включая своевременность расчетов (статьи 34, 94 Закона № 44-ФЗ);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проверка целевого характера использования поставленных товаров, результатов выполненных работ и оказанных услуг (статья 13 Закона № 44-ФЗ);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отражение в данных бухгалтерского учета приобретенных имущественных прав по итогам исполнения контракта;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анализ актов встречных проверок на объектах капитального строительства, реконструкции и ремонта.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850936" y="1261140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5.2.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556792"/>
            <a:ext cx="8280920" cy="2785378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1" dirty="0" smtClean="0"/>
              <a:t> 6.  </a:t>
            </a:r>
            <a:r>
              <a:rPr lang="ru-RU" sz="2000" b="1" u="sng" dirty="0" smtClean="0"/>
              <a:t>Применение обеспечительных мер и мер ответственности</a:t>
            </a:r>
            <a:r>
              <a:rPr lang="ru-RU" sz="2000" dirty="0" smtClean="0"/>
              <a:t> </a:t>
            </a:r>
          </a:p>
          <a:p>
            <a:pPr>
              <a:spcBef>
                <a:spcPts val="600"/>
              </a:spcBef>
            </a:pPr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анализ использования заказчиком обеспечительных мер по исполнению обязательств (на стадии заявки и исполнения контракта);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анализ использования мер по взысканию неустойки (пени, штрафа) за ненадлежащее исполнение поставщиком (подрядчиком, исполнителем) обязательств по контракту.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7172" y="162118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21025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u="sng" dirty="0" smtClean="0">
                <a:solidFill>
                  <a:srgbClr val="0000FF"/>
                </a:solidFill>
              </a:rPr>
              <a:t>Объект аудита</a:t>
            </a:r>
            <a:r>
              <a:rPr lang="ru-RU" sz="2000" b="1" dirty="0" smtClean="0">
                <a:solidFill>
                  <a:srgbClr val="0000FF"/>
                </a:solidFill>
              </a:rPr>
              <a:t>:</a:t>
            </a:r>
            <a:r>
              <a:rPr lang="ru-RU" sz="2000" b="1" dirty="0" smtClean="0"/>
              <a:t> </a:t>
            </a:r>
            <a:r>
              <a:rPr lang="ru-RU" sz="2000" dirty="0" smtClean="0"/>
              <a:t>Администрация сельского поселения.</a:t>
            </a:r>
          </a:p>
          <a:p>
            <a:pPr indent="457200"/>
            <a:r>
              <a:rPr lang="ru-RU" sz="2000" b="1" dirty="0" smtClean="0"/>
              <a:t> </a:t>
            </a:r>
            <a:endParaRPr lang="ru-RU" sz="2000" dirty="0" smtClean="0"/>
          </a:p>
          <a:p>
            <a:pPr indent="457200"/>
            <a:r>
              <a:rPr lang="ru-RU" sz="2000" b="1" u="sng" dirty="0" smtClean="0">
                <a:solidFill>
                  <a:srgbClr val="0000FF"/>
                </a:solidFill>
              </a:rPr>
              <a:t>Предмет аудита</a:t>
            </a:r>
            <a:r>
              <a:rPr lang="ru-RU" sz="2000" dirty="0" smtClean="0">
                <a:solidFill>
                  <a:srgbClr val="0000FF"/>
                </a:solidFill>
              </a:rPr>
              <a:t>: </a:t>
            </a:r>
            <a:r>
              <a:rPr lang="ru-RU" sz="2000" dirty="0" smtClean="0"/>
              <a:t>Аудит расходов на выполнение работ по ремонту автомобильных дорог в поселке (далее – Закупка). </a:t>
            </a:r>
          </a:p>
          <a:p>
            <a:pPr indent="457200"/>
            <a:r>
              <a:rPr lang="ru-RU" sz="2000" b="1" dirty="0" smtClean="0"/>
              <a:t>  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1. </a:t>
            </a:r>
            <a:r>
              <a:rPr lang="ru-RU" sz="2000" b="1" u="sng" dirty="0" smtClean="0">
                <a:solidFill>
                  <a:srgbClr val="0000FF"/>
                </a:solidFill>
              </a:rPr>
              <a:t>Формирование контрактной службы </a:t>
            </a:r>
            <a:endParaRPr lang="ru-RU" sz="2000" dirty="0" smtClean="0">
              <a:solidFill>
                <a:srgbClr val="0000FF"/>
              </a:solidFill>
            </a:endParaRPr>
          </a:p>
          <a:p>
            <a:pPr indent="457200"/>
            <a:r>
              <a:rPr lang="ru-RU" sz="2000" dirty="0" smtClean="0"/>
              <a:t>В соответствии с нормами части 2 статьи 38, части 28 статьи 112 Федерального закона от 05.04.2013 № 44-ФЗ "О контрактной системе в сфере закупок товаров, работ, услуг для обеспечения государственных и муниципальных нужд" (далее - Закон № 44-ФЗ) распоряжением администрации поселения назначен контрактный управляющий администрации поселения.</a:t>
            </a:r>
          </a:p>
          <a:p>
            <a:pPr indent="457200"/>
            <a:r>
              <a:rPr lang="ru-RU" sz="2000" dirty="0" smtClean="0"/>
              <a:t>В соответствии с </a:t>
            </a:r>
            <a:r>
              <a:rPr lang="ru-RU" sz="2000" u="sng" dirty="0" smtClean="0">
                <a:solidFill>
                  <a:srgbClr val="0000FF"/>
                </a:solidFill>
                <a:hlinkClick r:id="rId2"/>
              </a:rPr>
              <a:t>частью 23 статьи 112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/>
              <a:t>Закона № 44-ФЗ до 1 января 2017 года контрактным управляющим может быть лицо, имеющее профессиональное образование или дополнительное профессиональное образование в сфере размещения заказов на поставки товаров, выполнение работ, оказание услуг для государственных и муниципальных нужд.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7584" y="2420888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898243"/>
            <a:ext cx="8280920" cy="347787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dirty="0" smtClean="0"/>
              <a:t>Администрацией поселения предоставлено удостоверение о повышении квалификации по программе "Управление государственными и муниципальными закупками" в 2015 году, которое свидетельствует о прохождения обучения в сфере закупок контрактным управляющим. </a:t>
            </a:r>
          </a:p>
          <a:p>
            <a:pPr indent="457200"/>
            <a:r>
              <a:rPr lang="ru-RU" sz="2000" dirty="0" smtClean="0"/>
              <a:t>В соответствии с решением полномочия по осуществлению закупок</a:t>
            </a:r>
            <a:r>
              <a:rPr lang="ru-RU" sz="2000" b="1" u="sng" dirty="0" smtClean="0"/>
              <a:t> </a:t>
            </a:r>
            <a:r>
              <a:rPr lang="ru-RU" sz="2000" dirty="0" smtClean="0"/>
              <a:t>товаров, работ, услуг для обеспечения муниципальных нужд от администрации сельского поселения переданы администрации района. Между администрацией района и поселением было заключено соглашение о передаче полномочий по осуществлению закупок товаров, работ, услуг для обеспечения муниципальных нужд.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74915"/>
            <a:ext cx="8280920" cy="532453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2. </a:t>
            </a:r>
            <a:r>
              <a:rPr lang="ru-RU" sz="2000" b="1" u="sng" dirty="0" smtClean="0">
                <a:solidFill>
                  <a:srgbClr val="0000FF"/>
                </a:solidFill>
              </a:rPr>
              <a:t>Планирование закупок</a:t>
            </a:r>
          </a:p>
          <a:p>
            <a:pPr marL="457200" indent="457200"/>
            <a:endParaRPr lang="ru-RU" sz="2000" dirty="0" smtClean="0"/>
          </a:p>
          <a:p>
            <a:pPr indent="457200"/>
            <a:r>
              <a:rPr lang="ru-RU" sz="2000" dirty="0" smtClean="0"/>
              <a:t>План-график закупок на 2015 год утвержден главой поселения, а размещен на официальном сайте в информационно-телекоммуникационной сети "Интернет" 19.01.2015 года, то есть в  установленный срок (не позднее одного календарного месяца после принятия решения о бюджете), что соответствует требованиям пункта 2 Особенностей размещения на официальном сайте Российской Федерации в информационно-телекоммуникационной сети "Интернет" для размещения информации о размещении заказов на поставки товаров, выполнение работ, оказание услуг планов-графиков размещения заказов на 2014 и 2015 годы, утвержденных приказом Минэкономразвития России № 544 и Казначейства России № 18н от 20.09.2013 года. </a:t>
            </a:r>
          </a:p>
          <a:p>
            <a:pPr indent="457200"/>
            <a:r>
              <a:rPr lang="ru-RU" sz="2000" dirty="0" smtClean="0"/>
              <a:t>Форма плана-графика соответствовала форме, утвержденной приказом Минэкономразвития России № 761 и Казначейства России № 20н от 27.12.2011 года.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91972" y="105273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221137"/>
            <a:ext cx="8280920" cy="48320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200" dirty="0" smtClean="0"/>
              <a:t>В нарушение </a:t>
            </a:r>
            <a:r>
              <a:rPr lang="ru-RU" sz="2200" dirty="0" smtClean="0">
                <a:hlinkClick r:id="rId2"/>
              </a:rPr>
              <a:t>пункта</a:t>
            </a:r>
            <a:r>
              <a:rPr lang="ru-RU" sz="2200" dirty="0" smtClean="0"/>
              <a:t> </a:t>
            </a:r>
            <a:r>
              <a:rPr lang="ru-RU" sz="2200" dirty="0" smtClean="0">
                <a:hlinkClick r:id="rId3"/>
              </a:rPr>
              <a:t>5</a:t>
            </a:r>
            <a:r>
              <a:rPr lang="ru-RU" sz="2200" dirty="0" smtClean="0"/>
              <a:t> Особенностей размещения на официальном сайте Российской Федерации в информационно-телекоммуникационной сети "Интернет" для размещения информации о размещении заказов на поставки товаров, выполнение работ, оказание услуг планов-графиков размещения заказов на 2014 и 2015 годы, утвержденных приказом Минэкономразвития России № 544 и Казначейства России № 18н от 20.09.2013 года план-график заполнен не полностью (отсутствует информация в столбцах № 2, 4, 6, 8, 14, предусмотренных </a:t>
            </a:r>
            <a:r>
              <a:rPr lang="ru-RU" sz="2200" dirty="0" smtClean="0">
                <a:hlinkClick r:id="rId4"/>
              </a:rPr>
              <a:t>формой</a:t>
            </a:r>
            <a:r>
              <a:rPr lang="ru-RU" sz="2200" dirty="0" smtClean="0"/>
              <a:t> план-графика) и не содержит итоговую информацию о совокупных годовых объемах закупок.</a:t>
            </a:r>
          </a:p>
          <a:p>
            <a:pPr indent="457200"/>
            <a:r>
              <a:rPr lang="ru-RU" sz="2200" dirty="0" smtClean="0"/>
              <a:t>Рассматриваемая Закупка включена в план-график закупок на 2015 год в редакции от 01.03.2015 года с планируемой ценой 1102,6 тыс. рублей.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390710"/>
            <a:ext cx="7416824" cy="4339650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spcBef>
                <a:spcPts val="1800"/>
              </a:spcBef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1800"/>
              </a:spcBef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1800"/>
              </a:spcBef>
              <a:buClr>
                <a:schemeClr val="accent2">
                  <a:lumMod val="50000"/>
                </a:schemeClr>
              </a:buClr>
              <a:buSzPct val="120000"/>
            </a:pPr>
            <a:r>
              <a:rPr lang="ru-RU" sz="2400" dirty="0" smtClean="0">
                <a:cs typeface="Times New Roman" pitchFamily="18" charset="0"/>
              </a:rPr>
              <a:t>МЕТОДИКА АУДИТА В СФЕРЕ ЗАКУПОК ТОВАРОВ, РАБОТ, УСЛУГ ДЛЯ ОБЕСПЕЧЕНИЯ МУНИЦИПАЛЬНЫХ НУЖД. </a:t>
            </a:r>
          </a:p>
          <a:p>
            <a:pPr indent="457200" algn="just">
              <a:spcBef>
                <a:spcPts val="1800"/>
              </a:spcBef>
              <a:buClr>
                <a:schemeClr val="accent2">
                  <a:lumMod val="50000"/>
                </a:schemeClr>
              </a:buClr>
              <a:buSzPct val="120000"/>
            </a:pPr>
            <a:r>
              <a:rPr lang="ru-RU" sz="2400" dirty="0" smtClean="0">
                <a:cs typeface="Times New Roman" pitchFamily="18" charset="0"/>
              </a:rPr>
              <a:t>КАКОВ </a:t>
            </a:r>
            <a:r>
              <a:rPr lang="ru-RU" sz="2400" dirty="0">
                <a:cs typeface="Times New Roman" pitchFamily="18" charset="0"/>
              </a:rPr>
              <a:t>ДОЛЖЕН БЫТЬ ОБЪЕМ ЗАКУПОК, ПОДВЕРГАЕМЫХ АУДИТУ?</a:t>
            </a:r>
          </a:p>
          <a:p>
            <a:pPr indent="457200" algn="just">
              <a:spcBef>
                <a:spcPts val="1800"/>
              </a:spcBef>
              <a:buClr>
                <a:schemeClr val="accent2">
                  <a:lumMod val="50000"/>
                </a:schemeClr>
              </a:buClr>
              <a:buSzPct val="120000"/>
            </a:pPr>
            <a:r>
              <a:rPr lang="ru-RU" sz="2400" dirty="0">
                <a:cs typeface="Times New Roman" pitchFamily="18" charset="0"/>
              </a:rPr>
              <a:t> ВСЕ ЛИ КОНТРАКТЫ И ДОГОВОРЫ ДОЛЖНЫ БЫТЬ ПРОВЕРЕНЫ И ОЦЕНЕНЫ?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556792"/>
            <a:ext cx="252028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№ 1: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43608" y="2636912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43608" y="4941168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608" y="4005064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21029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3. </a:t>
            </a:r>
            <a:r>
              <a:rPr lang="ru-RU" sz="2000" b="1" u="sng" dirty="0" smtClean="0">
                <a:solidFill>
                  <a:srgbClr val="0000FF"/>
                </a:solidFill>
              </a:rPr>
              <a:t>Обоснованность расходов </a:t>
            </a:r>
            <a:endParaRPr lang="ru-RU" sz="2000" dirty="0" smtClean="0">
              <a:solidFill>
                <a:srgbClr val="0000FF"/>
              </a:solidFill>
            </a:endParaRPr>
          </a:p>
          <a:p>
            <a:pPr indent="457200"/>
            <a:r>
              <a:rPr lang="ru-RU" sz="2000" dirty="0" smtClean="0"/>
              <a:t>Для проведения Закупки администрацией района в соответствии с положениями статьи 59 Закона № 44-ФЗ выбран конкурентный способ определения поставщика - электронный аукцион, поскольку данные  работы включены в Перечень товаров, работ, услуг, в случае осуществления закупок которых заказчик обязан проводить аукцион в электронной форме (электронный аукцион), утвержденный  распоряжением Правительства РФ от 31.10.2013 № 2019-р.  </a:t>
            </a:r>
          </a:p>
          <a:p>
            <a:pPr indent="457200"/>
            <a:r>
              <a:rPr lang="ru-RU" sz="2000" dirty="0" smtClean="0"/>
              <a:t>Аукционная документация разработана и утверждена главой поселения и согласована с администрацией района. </a:t>
            </a:r>
          </a:p>
          <a:p>
            <a:pPr indent="457200"/>
            <a:r>
              <a:rPr lang="ru-RU" sz="2000" dirty="0" smtClean="0"/>
              <a:t>Начальная (максимальная) цена контракта определена проектно-сметным методом, что соответствует требованиям статьи 22 Закона № 44-ФЗ и разделу </a:t>
            </a:r>
            <a:r>
              <a:rPr lang="en-US" sz="2000" dirty="0" smtClean="0"/>
              <a:t>VI </a:t>
            </a:r>
            <a:r>
              <a:rPr lang="ru-RU" sz="2000" dirty="0" smtClean="0"/>
              <a:t>Методических рекомендаций по применению методов определения начальной (максимальной) цены контракта, цены контракта, заключаемого с единственным поставщиком (подрядчиком, исполнителем), утвержденных приказом Минэкономразвития России от 02.10.2013 № 567 и установлена в размере 1102,6 тыс. рублей.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9112" y="92396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74919"/>
            <a:ext cx="8280920" cy="532453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dirty="0" smtClean="0"/>
              <a:t>Определение поставщика произведено с соблюдением законодательства Российской Федерации и иных нормативных правовых актов о контрактной системе в сфере закупок.</a:t>
            </a:r>
          </a:p>
          <a:p>
            <a:pPr indent="457200"/>
            <a:r>
              <a:rPr lang="ru-RU" sz="2000" dirty="0" smtClean="0"/>
              <a:t>На участие в электронном аукционе были поданы 2 заявки, в результате рассмотрения которых на соответствие требованиям извещения о проведении электронного аукциона, участники и поданные ими заявки соответствуют положениям законодательства и документации об электронном аукционе. По итогам электронного аукциона (протокол подведения итогов электронного аукциона от 01.07.2015 № 00000) заключен муниципальный контракт от 10.07.2015 № 00000 с победителем аукциона ООО "Проект", предложившим наименьшую цену контракта (1102,0 тыс. рублей).</a:t>
            </a:r>
          </a:p>
          <a:p>
            <a:pPr indent="457200"/>
            <a:r>
              <a:rPr lang="ru-RU" sz="2000" dirty="0" smtClean="0"/>
              <a:t>Следует отметить, что условия пунктов муниципального контракта в нарушение части 1 статьи 34, части 10 статьи 70, пункта 25 части 1 статьи 93  Закона № 44-ФЗ не соответствуют условиям, предусмотренным документацией о закупке (проект муниципального контракта).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282698"/>
            <a:ext cx="8280920" cy="470898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dirty="0" smtClean="0"/>
              <a:t>В качестве обеспечения исполнения контракта была предоставлена банковская гарантия (10 % начальной (максимальной) цены контракта – 110,2 тыс. рублей), что соответствует требованиям частей 1, 3, 6 статьи 96 Закона № 44-ФЗ. Данная банковская гарантия включена в реестр банковских гарантий, что соответствует нормам части 8 статьи 45 Закона № 44-ФЗ.                     </a:t>
            </a:r>
          </a:p>
          <a:p>
            <a:pPr indent="457200"/>
            <a:r>
              <a:rPr lang="ru-RU" sz="2000" dirty="0" smtClean="0"/>
              <a:t>Закупка осуществлена за счет средств, предусмотренных в местном бюджете на реализацию мероприятия, предусмотренного муниципальной программой, утвержденной постановлением администрации поселения. </a:t>
            </a:r>
          </a:p>
          <a:p>
            <a:pPr indent="457200"/>
            <a:r>
              <a:rPr lang="ru-RU" sz="2000" dirty="0" smtClean="0"/>
              <a:t>С учетом изложенного, а также исходя из соответствия способа определения поставщика, определения начальной (максимальной) цены контракта, объекта закупки законодательству о контрактной системе в сфере закупок можно сделать вывод </a:t>
            </a:r>
            <a:r>
              <a:rPr lang="ru-RU" sz="2000" b="1" u="sng" dirty="0" smtClean="0"/>
              <a:t>об обоснованности расходов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340768"/>
            <a:ext cx="8280920" cy="3816429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200" b="1" dirty="0" smtClean="0"/>
              <a:t>4. </a:t>
            </a:r>
            <a:r>
              <a:rPr lang="ru-RU" sz="2200" b="1" u="sng" dirty="0" smtClean="0">
                <a:solidFill>
                  <a:srgbClr val="0000FF"/>
                </a:solidFill>
              </a:rPr>
              <a:t>Целесообразность расходов</a:t>
            </a:r>
          </a:p>
          <a:p>
            <a:pPr indent="457200"/>
            <a:endParaRPr lang="ru-RU" sz="2200" dirty="0" smtClean="0"/>
          </a:p>
          <a:p>
            <a:pPr indent="457200"/>
            <a:r>
              <a:rPr lang="ru-RU" sz="2200" dirty="0" smtClean="0"/>
              <a:t>Закупка предусмотрена в целях реализации  мероприятия Программы, целью которой является содержание и развитие автомобильных дорог, удовлетворение потребности населения муниципального образования в перевозках по автомобильным дорогам.</a:t>
            </a:r>
          </a:p>
          <a:p>
            <a:pPr indent="457200"/>
            <a:r>
              <a:rPr lang="ru-RU" sz="2200" dirty="0" smtClean="0"/>
              <a:t>Закупка осуществлена для достижения целей и реализации мероприятия, предусмотренного Программой, что соответствует целям, изложенным в статье 13 Закона № 44-ФЗ, в связи с чем, можно говорить </a:t>
            </a:r>
            <a:r>
              <a:rPr lang="ru-RU" sz="2200" b="1" u="sng" dirty="0" smtClean="0"/>
              <a:t>о целесообразности расходов.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95400" y="145849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86827"/>
            <a:ext cx="8280920" cy="452431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400" b="1" dirty="0" smtClean="0"/>
              <a:t>5. </a:t>
            </a:r>
            <a:r>
              <a:rPr lang="ru-RU" sz="2400" b="1" u="sng" dirty="0" smtClean="0">
                <a:solidFill>
                  <a:srgbClr val="0000FF"/>
                </a:solidFill>
              </a:rPr>
              <a:t>Законность расходов</a:t>
            </a:r>
          </a:p>
          <a:p>
            <a:pPr indent="457200"/>
            <a:endParaRPr lang="ru-RU" sz="2400" dirty="0" smtClean="0"/>
          </a:p>
          <a:p>
            <a:pPr indent="457200"/>
            <a:r>
              <a:rPr lang="ru-RU" sz="2400" dirty="0" smtClean="0"/>
              <a:t>В рамках проведения аудита в сфере закупок при оценке законности расходов на закупку можно сделать вывод, что заказчиком, в основном, соблюдались требования законодательства РФ и иных нормативных правовых актов о контрактной системе, а также бюджетного законодательства.</a:t>
            </a:r>
          </a:p>
          <a:p>
            <a:pPr indent="457200"/>
            <a:r>
              <a:rPr lang="ru-RU" sz="2400" dirty="0" smtClean="0"/>
              <a:t>Вместе с тем, Заказчиком осуществлена оплата завышенных объемов и стоимости работ в размере 38,6 тыс. рублей, выявленных при проведении контрольного обмера работ.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84352" y="111712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764704"/>
            <a:ext cx="8280920" cy="5647700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1900" b="1" dirty="0" smtClean="0"/>
              <a:t>6. </a:t>
            </a:r>
            <a:r>
              <a:rPr lang="ru-RU" sz="1900" b="1" u="sng" dirty="0" smtClean="0">
                <a:solidFill>
                  <a:srgbClr val="0000FF"/>
                </a:solidFill>
              </a:rPr>
              <a:t>Своевременность расходов</a:t>
            </a:r>
          </a:p>
          <a:p>
            <a:pPr indent="457200"/>
            <a:endParaRPr lang="ru-RU" sz="1900" dirty="0" smtClean="0"/>
          </a:p>
          <a:p>
            <a:pPr indent="457200"/>
            <a:r>
              <a:rPr lang="ru-RU" sz="1900" dirty="0" smtClean="0"/>
              <a:t>Планирование закупки, размещение на официальном сайте извещения о проведении электронного аукциона, протокола </a:t>
            </a:r>
            <a:r>
              <a:rPr lang="ru-RU" sz="1900" dirty="0" smtClean="0"/>
              <a:t>рассмотрения заяв</a:t>
            </a:r>
            <a:r>
              <a:rPr lang="ru-RU" sz="1900" dirty="0" smtClean="0"/>
              <a:t>ок</a:t>
            </a:r>
            <a:r>
              <a:rPr lang="ru-RU" sz="1900" dirty="0" smtClean="0"/>
              <a:t> </a:t>
            </a:r>
            <a:r>
              <a:rPr lang="ru-RU" sz="1900" dirty="0" smtClean="0"/>
              <a:t>на участие в электронном аукционе, информации о заключении и исполнении муниципального контракта осуществлено в пределах установленных сроков.</a:t>
            </a:r>
          </a:p>
          <a:p>
            <a:pPr indent="457200"/>
            <a:r>
              <a:rPr lang="ru-RU" sz="1900" dirty="0" smtClean="0"/>
              <a:t>При подписании муниципального контракта соблюдены сроки, установленные пунктом 25 части 1 статьи 93, статьей 70 Закона № 44-ФЗ.</a:t>
            </a:r>
          </a:p>
          <a:p>
            <a:pPr indent="457200"/>
            <a:r>
              <a:rPr lang="ru-RU" sz="1900" dirty="0" smtClean="0"/>
              <a:t>Исполнение муниципального контракта подрядчиком осуществлено</a:t>
            </a:r>
            <a:r>
              <a:rPr lang="ru-RU" sz="1900" b="1" dirty="0" smtClean="0"/>
              <a:t> </a:t>
            </a:r>
            <a:r>
              <a:rPr lang="ru-RU" sz="1900" dirty="0" smtClean="0"/>
              <a:t>в соответствии с условиями пункта 1.2 муниципального контракта (окончание работ 10 дней с даты заключения муниципального контракта) в установленный срок (справка о стоимости выполненных работ по форме № КС-3, акты о приемке выполненных работ). Оплата выполненных работ произведена в  соответствии с пунктом 2 муниципального контракта (в течение 30 дней с даты подписания актов по форме  № КС-2, КС-3) в установленный срок (платежное поручение). </a:t>
            </a:r>
          </a:p>
          <a:p>
            <a:pPr indent="457200"/>
            <a:r>
              <a:rPr lang="ru-RU" sz="1900" dirty="0" smtClean="0"/>
              <a:t>Вышеизложенное свидетельствует о </a:t>
            </a:r>
            <a:r>
              <a:rPr lang="ru-RU" sz="1900" b="1" u="sng" dirty="0" smtClean="0"/>
              <a:t>своевременности расходов на закупку.</a:t>
            </a:r>
            <a:r>
              <a:rPr lang="ru-RU" sz="1900" b="1" dirty="0" smtClean="0"/>
              <a:t> 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76732" y="851952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21025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7. </a:t>
            </a:r>
            <a:r>
              <a:rPr lang="ru-RU" sz="2000" b="1" u="sng" dirty="0" smtClean="0">
                <a:solidFill>
                  <a:srgbClr val="0000FF"/>
                </a:solidFill>
              </a:rPr>
              <a:t>Эффективность расходов</a:t>
            </a:r>
          </a:p>
          <a:p>
            <a:pPr indent="457200"/>
            <a:endParaRPr lang="ru-RU" sz="2000" dirty="0" smtClean="0"/>
          </a:p>
          <a:p>
            <a:pPr indent="457200"/>
            <a:r>
              <a:rPr lang="ru-RU" sz="2000" dirty="0" smtClean="0"/>
              <a:t>В результате проведения Закупки экономия по результатам торгов</a:t>
            </a:r>
            <a:r>
              <a:rPr lang="ru-RU" sz="2000" b="1" dirty="0" smtClean="0"/>
              <a:t> </a:t>
            </a:r>
            <a:r>
              <a:rPr lang="ru-RU" sz="2000" dirty="0" smtClean="0"/>
              <a:t>на этапе определения поставщиков составила 0,6 тыс. рублей или 0,1 % от начальной (максимальной) цены контракта.</a:t>
            </a:r>
          </a:p>
          <a:p>
            <a:pPr indent="457200"/>
            <a:r>
              <a:rPr lang="ru-RU" sz="2000" dirty="0" smtClean="0"/>
              <a:t>Учитывая, что экономия бюджетных средств незначительна, а также установлены завышения объемов выполненных работ, можно сделать вывод </a:t>
            </a:r>
            <a:r>
              <a:rPr lang="ru-RU" sz="2000" b="1" u="sng" dirty="0" smtClean="0"/>
              <a:t>о неэффективности произведенных расходов.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 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8. </a:t>
            </a:r>
            <a:r>
              <a:rPr lang="ru-RU" sz="2000" b="1" u="sng" dirty="0" smtClean="0">
                <a:solidFill>
                  <a:srgbClr val="0000FF"/>
                </a:solidFill>
              </a:rPr>
              <a:t>Результативность расходов</a:t>
            </a:r>
          </a:p>
          <a:p>
            <a:pPr indent="457200"/>
            <a:endParaRPr lang="ru-RU" sz="2000" dirty="0" smtClean="0"/>
          </a:p>
          <a:p>
            <a:pPr indent="457200"/>
            <a:r>
              <a:rPr lang="ru-RU" sz="2000" dirty="0" smtClean="0"/>
              <a:t>Предусмотренное Программой мероприятие выполнено полностью. Таким образом, цель на реализацию, которой были направлены денежные средства, достигнута, поэтому можно говорить </a:t>
            </a:r>
            <a:r>
              <a:rPr lang="ru-RU" sz="2000" b="1" u="sng" dirty="0" smtClean="0"/>
              <a:t>о результативности расходов</a:t>
            </a:r>
            <a:r>
              <a:rPr lang="ru-RU" sz="2000" dirty="0" smtClean="0"/>
              <a:t>.</a:t>
            </a:r>
          </a:p>
          <a:p>
            <a:pPr indent="457200"/>
            <a:r>
              <a:rPr lang="ru-RU" sz="2000" dirty="0" smtClean="0"/>
              <a:t>При этом, следует отметить, что выборочным контрольным обмером фактически выполненных работ установлено завышение объемов работ и стоимости работ на сумму 38,6 тыс. рублей.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53872" y="90872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72540" y="364502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74914"/>
            <a:ext cx="8280920" cy="532453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u="sng" dirty="0" smtClean="0">
                <a:solidFill>
                  <a:srgbClr val="0000FF"/>
                </a:solidFill>
              </a:rPr>
              <a:t>Выводы:</a:t>
            </a:r>
            <a:r>
              <a:rPr lang="ru-RU" sz="2000" dirty="0" smtClean="0"/>
              <a:t>	</a:t>
            </a:r>
          </a:p>
          <a:p>
            <a:pPr indent="457200"/>
            <a:r>
              <a:rPr lang="ru-RU" sz="2000" dirty="0" smtClean="0"/>
              <a:t> </a:t>
            </a:r>
          </a:p>
          <a:p>
            <a:pPr indent="457200"/>
            <a:r>
              <a:rPr lang="ru-RU" sz="2000" dirty="0" smtClean="0"/>
              <a:t>Аудит закупок показал, что план-график закупок заполнен не полностью и не содержит итоговую информацию о совокупных годовых объемах закупок. Условия муниципального контракта не полностью соответствуют документации о закупке. </a:t>
            </a:r>
          </a:p>
          <a:p>
            <a:pPr indent="457200"/>
            <a:r>
              <a:rPr lang="ru-RU" sz="2000" dirty="0" smtClean="0"/>
              <a:t>Выборочным контрольным обмером работ выявлено завышение объемов работ и стоимости и работ на сумму 38,6 тыс. рублей</a:t>
            </a:r>
            <a:r>
              <a:rPr lang="ru-RU" sz="2000" b="1" dirty="0" smtClean="0"/>
              <a:t>. </a:t>
            </a:r>
            <a:endParaRPr lang="ru-RU" sz="2000" dirty="0" smtClean="0"/>
          </a:p>
          <a:p>
            <a:pPr indent="457200"/>
            <a:r>
              <a:rPr lang="ru-RU" sz="2000" dirty="0" smtClean="0"/>
              <a:t>По результатам аудита закупок сделаны выводы, что закупка выполненных работ по ремонту автомобильных дорог в поселке осуществлена исходя из целесообразности и обоснованности. </a:t>
            </a:r>
          </a:p>
          <a:p>
            <a:pPr indent="457200"/>
            <a:r>
              <a:rPr lang="ru-RU" sz="2000" dirty="0" smtClean="0"/>
              <a:t>При осуществлении закупки Заказчиком в основном соблюдены нормы законодательства о контрактной системе. Оценка эффективности и результативности расходов показала, что при осуществлении закупки экономия бюджетных средств незначительна, цель, на реализацию которой были выделены бюджетные средства, достигнута.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96752"/>
            <a:ext cx="8280920" cy="4493538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200" b="1" u="sng" dirty="0" smtClean="0">
                <a:solidFill>
                  <a:srgbClr val="0000FF"/>
                </a:solidFill>
              </a:rPr>
              <a:t>Предложения:</a:t>
            </a:r>
            <a:endParaRPr lang="ru-RU" sz="2200" dirty="0" smtClean="0">
              <a:solidFill>
                <a:srgbClr val="0000FF"/>
              </a:solidFill>
            </a:endParaRPr>
          </a:p>
          <a:p>
            <a:pPr indent="457200"/>
            <a:r>
              <a:rPr lang="ru-RU" sz="2200" b="1" dirty="0" smtClean="0"/>
              <a:t> </a:t>
            </a:r>
            <a:endParaRPr lang="ru-RU" sz="2200" dirty="0" smtClean="0"/>
          </a:p>
          <a:p>
            <a:pPr indent="457200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200" dirty="0" smtClean="0"/>
              <a:t>Принять меры по возмещению незаконных расходов в сумме 38,6 тыс. рублей; </a:t>
            </a:r>
          </a:p>
          <a:p>
            <a:pPr indent="457200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200" dirty="0" smtClean="0"/>
              <a:t>При организации и осуществлении закупок соблюдать требования законодательства РФ и иных нормативных правовых актов о контрактной системе в сфере закупок;</a:t>
            </a:r>
          </a:p>
          <a:p>
            <a:pPr indent="457200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200" dirty="0" smtClean="0"/>
              <a:t>Исполнение обязательств по муниципальным контрактам производить в соответствии с изложенными в них условиями и с требованиями действующего законодательства;</a:t>
            </a:r>
          </a:p>
          <a:p>
            <a:pPr indent="457200"/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200" dirty="0" smtClean="0"/>
              <a:t>Принять меры по устранению иных нарушений и недостатков, отмеченных по результатам проведенного аудита закупок, и недопущению их впредь.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Образец Отчета по аудиту в сфере закупок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7452" y="275888"/>
            <a:ext cx="216024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Отчета по аудиту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99592" y="2560260"/>
            <a:ext cx="7416824" cy="2000548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/>
              <a:t>ВОПРОС № 2:</a:t>
            </a:r>
            <a:endParaRPr lang="ru-RU" sz="2800" dirty="0" smtClean="0"/>
          </a:p>
          <a:p>
            <a:r>
              <a:rPr lang="ru-RU" sz="2400" dirty="0" smtClean="0"/>
              <a:t> </a:t>
            </a:r>
          </a:p>
          <a:p>
            <a:pPr algn="ctr"/>
            <a:r>
              <a:rPr lang="ru-RU" sz="2400" dirty="0" smtClean="0"/>
              <a:t>ОБЗОР ВЫЯВЛЕННЫХ НАРУШЕНИЙ, СВЯЗАННЫХ С ПРИМЕНЕНИЕМ </a:t>
            </a:r>
          </a:p>
          <a:p>
            <a:pPr algn="ctr"/>
            <a:r>
              <a:rPr lang="ru-RU" sz="2400" dirty="0" smtClean="0"/>
              <a:t>ЗАКОНА № 44-ФЗ.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636912"/>
            <a:ext cx="252028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№ 2: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1268760"/>
            <a:ext cx="3816424" cy="1200329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u="sng" dirty="0"/>
              <a:t>Полномочия</a:t>
            </a:r>
            <a:r>
              <a:rPr lang="ru-RU" b="1" dirty="0"/>
              <a:t>   </a:t>
            </a:r>
            <a:r>
              <a:rPr lang="ru-RU" dirty="0"/>
              <a:t>КСО при </a:t>
            </a:r>
          </a:p>
          <a:p>
            <a:pPr algn="ctr"/>
            <a:r>
              <a:rPr lang="ru-RU" dirty="0"/>
              <a:t>осуществлении аудита</a:t>
            </a:r>
          </a:p>
          <a:p>
            <a:pPr algn="ctr"/>
            <a:r>
              <a:rPr lang="ru-RU" dirty="0"/>
              <a:t>закупок в соответствии</a:t>
            </a:r>
          </a:p>
          <a:p>
            <a:pPr algn="ctr"/>
            <a:r>
              <a:rPr lang="ru-RU" dirty="0"/>
              <a:t>со статьей 98 Закона № </a:t>
            </a:r>
            <a:r>
              <a:rPr lang="ru-RU" dirty="0" smtClean="0"/>
              <a:t>44-ФЗ</a:t>
            </a:r>
            <a:endParaRPr 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9552" y="2708920"/>
            <a:ext cx="3816424" cy="923330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Примерный перечень</a:t>
            </a:r>
          </a:p>
          <a:p>
            <a:pPr algn="ctr"/>
            <a:r>
              <a:rPr lang="ru-RU" b="1" u="sng" dirty="0"/>
              <a:t>документов,</a:t>
            </a:r>
            <a:r>
              <a:rPr lang="ru-RU" dirty="0"/>
              <a:t> связанных</a:t>
            </a:r>
          </a:p>
          <a:p>
            <a:pPr algn="ctr"/>
            <a:r>
              <a:rPr lang="ru-RU" dirty="0"/>
              <a:t>с закупкой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39552" y="3933056"/>
            <a:ext cx="3816424" cy="923330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Примерный перечень</a:t>
            </a:r>
            <a:r>
              <a:rPr lang="ru-RU" b="1" u="sng" dirty="0"/>
              <a:t> </a:t>
            </a:r>
            <a:endParaRPr lang="en-US" b="1" u="sng" dirty="0" smtClean="0"/>
          </a:p>
          <a:p>
            <a:pPr algn="ctr"/>
            <a:r>
              <a:rPr lang="ru-RU" b="1" u="sng" dirty="0" smtClean="0"/>
              <a:t>вопросов</a:t>
            </a:r>
            <a:r>
              <a:rPr lang="ru-RU" b="1" dirty="0" smtClean="0"/>
              <a:t> </a:t>
            </a:r>
            <a:r>
              <a:rPr lang="ru-RU" dirty="0"/>
              <a:t>для </a:t>
            </a:r>
            <a:r>
              <a:rPr lang="ru-RU" b="1" u="sng" dirty="0"/>
              <a:t>анализа </a:t>
            </a:r>
            <a:r>
              <a:rPr lang="ru-RU" dirty="0" smtClean="0"/>
              <a:t>документов</a:t>
            </a:r>
            <a:r>
              <a:rPr lang="ru-RU" dirty="0"/>
              <a:t>, </a:t>
            </a:r>
            <a:r>
              <a:rPr lang="ru-RU" dirty="0" smtClean="0"/>
              <a:t>связанных</a:t>
            </a:r>
            <a:r>
              <a:rPr lang="en-US" dirty="0" smtClean="0"/>
              <a:t> </a:t>
            </a:r>
            <a:r>
              <a:rPr lang="ru-RU" dirty="0" smtClean="0"/>
              <a:t>с закупкой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724128" y="1556792"/>
            <a:ext cx="2880320" cy="2952328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  <a:effectLst>
            <a:outerShdw blurRad="203200" dist="381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Анализ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информации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499992" y="1916832"/>
            <a:ext cx="1152128" cy="576064"/>
          </a:xfrm>
          <a:prstGeom prst="straightConnector1">
            <a:avLst/>
          </a:prstGeom>
          <a:ln w="63500">
            <a:solidFill>
              <a:schemeClr val="tx2">
                <a:lumMod val="25000"/>
              </a:schemeClr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99992" y="3140968"/>
            <a:ext cx="1080120" cy="0"/>
          </a:xfrm>
          <a:prstGeom prst="straightConnector1">
            <a:avLst/>
          </a:prstGeom>
          <a:ln w="63500">
            <a:solidFill>
              <a:schemeClr val="tx2">
                <a:lumMod val="25000"/>
              </a:schemeClr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499992" y="3717032"/>
            <a:ext cx="1224136" cy="648072"/>
          </a:xfrm>
          <a:prstGeom prst="straightConnector1">
            <a:avLst/>
          </a:prstGeom>
          <a:ln w="63500">
            <a:solidFill>
              <a:schemeClr val="tx2">
                <a:lumMod val="25000"/>
              </a:schemeClr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2051720" y="5445224"/>
            <a:ext cx="6624736" cy="646331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/>
              <a:t>Примерная форма </a:t>
            </a:r>
            <a:r>
              <a:rPr lang="ru-RU" b="1" u="sng" dirty="0"/>
              <a:t>отчета </a:t>
            </a:r>
            <a:r>
              <a:rPr lang="ru-RU" dirty="0"/>
              <a:t>по итогам аудита закупок, с фиксацией выявленных нарушений по расходам на закупки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164288" y="4581128"/>
            <a:ext cx="0" cy="792088"/>
          </a:xfrm>
          <a:prstGeom prst="straightConnector1">
            <a:avLst/>
          </a:prstGeom>
          <a:ln w="63500">
            <a:solidFill>
              <a:schemeClr val="tx2">
                <a:lumMod val="25000"/>
              </a:schemeClr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11560" y="1340768"/>
            <a:ext cx="36004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11560" y="2780928"/>
            <a:ext cx="36004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4005064"/>
            <a:ext cx="36004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476672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Примерная схема организации работы по проведению аудита закупок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591047"/>
            <a:ext cx="8280920" cy="5078313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/>
            <a:r>
              <a:rPr lang="ru-RU" b="1" u="sng" dirty="0" smtClean="0"/>
              <a:t>Аудит расходов на поставку товаров, оказание услуг, выполнение работ, в том числе по строительству, реконструкции и (или) капитальному ремонту объектов инфраструктуры.</a:t>
            </a:r>
            <a:r>
              <a:rPr lang="ru-RU" b="1" dirty="0" smtClean="0"/>
              <a:t> </a:t>
            </a:r>
            <a:endParaRPr lang="ru-RU" dirty="0" smtClean="0"/>
          </a:p>
          <a:p>
            <a:pPr indent="457200"/>
            <a:r>
              <a:rPr lang="ru-RU" b="1" dirty="0" smtClean="0"/>
              <a:t>	</a:t>
            </a:r>
            <a:r>
              <a:rPr lang="ru-RU" b="1" u="sng" dirty="0" smtClean="0"/>
              <a:t>Формирование контрактной службы</a:t>
            </a:r>
            <a:r>
              <a:rPr lang="ru-RU" b="1" dirty="0" smtClean="0"/>
              <a:t> </a:t>
            </a:r>
            <a:r>
              <a:rPr lang="ru-RU" dirty="0" smtClean="0"/>
              <a:t>(ст. 38, 112 Закона № 44-ФЗ, приказ Минэкономразвития России от 29.10.2013 № 631 "Об утверждении Типового положения (регламента) о контрактной службе") 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ru-RU" dirty="0" smtClean="0"/>
              <a:t>Отсутствует контрактная служба либо контрактный управляющий.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dirty="0" smtClean="0"/>
              <a:t>Контрактная служба создана с нарушением установленного срока (позже 31.03.2014 года).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ru-RU" dirty="0" smtClean="0"/>
              <a:t>Контрактную службу возглавляет лицо, не являющееся заместителем руководителя заказчика.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ru-RU" dirty="0" smtClean="0"/>
              <a:t>Сотрудники, входящие в состав контрактной службы (контрактный управляющий) обучение в сфере закупок не проходили</a:t>
            </a:r>
            <a:r>
              <a:rPr lang="ru-RU" i="1" dirty="0" smtClean="0"/>
              <a:t>. 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</a:t>
            </a:r>
            <a:r>
              <a:rPr lang="ru-RU" dirty="0" smtClean="0"/>
              <a:t>Положение о контрактной службе отсутствует или не соответствует Типовому положению (регламенту) о контрактной службе.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dirty="0" smtClean="0"/>
              <a:t>Функции и полномочия контрактной службы не соответствуют функционалу, предусмотренному Типовым положением (регламентом) о контрактной службе.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1323439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 "О контрактной системе в сфере закупок товаров, работ, услуг для обеспечения государственных и муниципальных нужд"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3196" y="1655088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99592" y="2477656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1.1.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65395"/>
            <a:ext cx="8280920" cy="470898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1.2. </a:t>
            </a:r>
            <a:r>
              <a:rPr lang="ru-RU" sz="2000" b="1" u="sng" dirty="0" smtClean="0"/>
              <a:t>Планирование закупок</a:t>
            </a:r>
            <a:r>
              <a:rPr lang="ru-RU" sz="2000" dirty="0" smtClean="0"/>
              <a:t> </a:t>
            </a:r>
          </a:p>
          <a:p>
            <a:pPr indent="457200"/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/>
              <a:t>План-график закупок не сформирован и не утвержден.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smtClean="0"/>
              <a:t>План-график закупок не соответствует форме, утвержденной приказом Минэкономразвития России № 761 и Казначейства России № 20н от 27.12.2011 года. 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000" dirty="0" smtClean="0"/>
              <a:t>План-график закупок размещен на официальном сайте в сети "Интернет" позже установленного срока (не позднее 1 месяца после принятия решения о бюджете), что является нарушением требований приказа Минэкономразвития России № 182, Казначейства России № 7н от 31.03.2015.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ru-RU" sz="2000" dirty="0" smtClean="0"/>
              <a:t>В нарушение требований приказа Минэкономразвития России № 544 и Казначейства России от 20.09.2013 № 18н план-график заполнен не полностью и (или) не содержит итоговую информацию о совокупных годовых объемах закупок</a:t>
            </a:r>
            <a:r>
              <a:rPr lang="ru-RU" sz="2000" i="1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1245900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02380"/>
            <a:ext cx="8280920" cy="506292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1900" dirty="0" smtClean="0"/>
              <a:t>В нарушение статьи 18, 22, 93 Закона № 44-ФЗ отсутствует обоснование закупки или обоснование закупки не соответствует требованиям постановления Правительства РФ от 05.06.2015 № 555 "Об установлении порядка обоснования закупок товаров, работ и услуг для обеспечения государственных и муниципальных нужд и форм такого обоснования". </a:t>
            </a:r>
          </a:p>
          <a:p>
            <a:pPr indent="457200"/>
            <a:r>
              <a:rPr lang="ru-RU" sz="1900" dirty="0" smtClean="0"/>
              <a:t> </a:t>
            </a:r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1900" dirty="0" smtClean="0"/>
              <a:t>В нарушение части 12 статьи 21 Закона № 44-ФЗ наименование предмета контракта в плане-графике не соответствует наименованию объекта закупки в извещении и документации об аукционе</a:t>
            </a:r>
            <a:r>
              <a:rPr lang="ru-RU" sz="1900" i="1" dirty="0" smtClean="0"/>
              <a:t>.</a:t>
            </a:r>
            <a:endParaRPr lang="ru-RU" sz="1900" dirty="0" smtClean="0"/>
          </a:p>
          <a:p>
            <a:pPr indent="457200"/>
            <a:r>
              <a:rPr lang="ru-RU" sz="1900" dirty="0" smtClean="0"/>
              <a:t> </a:t>
            </a:r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1900" dirty="0" smtClean="0"/>
              <a:t>В нарушение статьи 21 Закона № 44-ФЗ не соблюден порядок внесения изменений в план-график закупок.</a:t>
            </a:r>
          </a:p>
          <a:p>
            <a:pPr indent="457200"/>
            <a:r>
              <a:rPr lang="ru-RU" sz="1900" dirty="0" smtClean="0"/>
              <a:t> </a:t>
            </a:r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1900" dirty="0" smtClean="0"/>
              <a:t>В нарушение статьи 30 Закона № 44-ФЗ объем закупок, предусмотренный планом-графиком, у субъектов малого предпринимательства, социально ориентированных некоммерческих организаций составляет менее 15% совокупного годового объема закупок. </a:t>
            </a:r>
          </a:p>
          <a:p>
            <a:pPr indent="457200"/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ru-RU" sz="1900" dirty="0" smtClean="0"/>
              <a:t>План-график закупок не соответствует данным включенным в проект контракта по объему и срокам.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72842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2504" y="291510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052736"/>
            <a:ext cx="8280920" cy="535531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b="1" dirty="0" smtClean="0"/>
              <a:t>1.3.  </a:t>
            </a:r>
            <a:r>
              <a:rPr lang="ru-RU" b="1" u="sng" dirty="0" smtClean="0"/>
              <a:t>Обоснованность расходов 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dirty="0" smtClean="0"/>
              <a:t>Нарушения при выборе конкурентного способа (конкурс вместо аукциона) определения поставщика (подрядчика, исполнителя). 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dirty="0" smtClean="0"/>
              <a:t>Документация о закупках содержит требования к объекту закупки, приводящие к ограничению конкуренции (статьи 21, 31, 33 Закона № 44-ФЗ). 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dirty="0" smtClean="0"/>
              <a:t>Документация о закупках содержит требования к участникам закупки, не предусмотренные статьей 31 Закона № 44-ФЗ.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dirty="0" smtClean="0"/>
              <a:t>Несоблюдение требований к содержанию документации о закупках (статьи 34, 44, 50, 64, 73, 83, 87, 96 Закона № 44-ФЗ).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dirty="0" smtClean="0"/>
              <a:t>В нарушение статьи 33 Закона № 44-ФЗ в документацию о закупках включено указание на товарный знак, знак обслуживания, фирменные наименования и т.п.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dirty="0" smtClean="0"/>
              <a:t>В нарушение статьи 34 контракт не содержит (не в полном объеме содержит) обязательных условий, в том числе обязательное условие об ответственности заказчика и поставщика (подрядчика, исполнителя) за неисполнение или ненадлежащее исполнение обязательств, предусмотренных контрактом (неустойка, штраф, пени).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dirty="0" smtClean="0"/>
              <a:t>Нарушения  при установлении преимуществ отдельным участникам закупок (статьи 28, 29, 30 Закона № 44-ФЗ).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1116360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1.3.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037049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r>
              <a:rPr lang="ru-RU" dirty="0" smtClean="0"/>
              <a:t> В нарушение статьи 34, статьи 70 Закона № 44-ФЗ условия контракта не соответствуют условиям, предусмотренным документацией о закупке (проект контракта)</a:t>
            </a:r>
            <a:r>
              <a:rPr lang="ru-RU" i="1" dirty="0" smtClean="0"/>
              <a:t>.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ru-RU" dirty="0" smtClean="0"/>
              <a:t> Нарушения при применении порядка оценки заявок, окончательных предложений участников закупки, в том числе критериев этой оценки (статьи 32, 53 Закона № 44-ФЗ).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r>
              <a:rPr lang="ru-RU" dirty="0" smtClean="0"/>
              <a:t> Нарушения, связанные с обеспечением исполнения контракта (статья 96 Закона № 44-ФЗ).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ru-RU" dirty="0" smtClean="0"/>
              <a:t> Неприменение антидемпинговых мер при проведении конкурса и аукциона (статья 37 Закона № 44-ФЗ).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</a:t>
            </a:r>
            <a:r>
              <a:rPr lang="ru-RU" dirty="0" smtClean="0"/>
              <a:t> Отсутствует документально оформленный отчет о невозможности и нецелесообразности использования иных способов определения поставщика (подрядчика, исполнителя), а также цены контракта в случае осуществления закупки у единственного поставщика (подрядчика, исполнителя).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</a:t>
            </a:r>
            <a:r>
              <a:rPr lang="ru-RU" dirty="0" smtClean="0"/>
              <a:t> Завышение стоимости работ в проектно – сметной документации.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</a:t>
            </a:r>
            <a:r>
              <a:rPr lang="ru-RU" dirty="0" smtClean="0"/>
              <a:t> Не установлены правила нормирования в сфере закупок товаров, работ, услуг для обеспечения нужд, в том числе требования к закупаемым отдельным видам товаров, работ, услуг (включая предельные цены товаров, работ, услуг) и (или) нормативные затраты на обеспечение своих функций. Закупка осуществлена в нарушение вышеуказанных правил.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65041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1.4. </a:t>
            </a:r>
            <a:r>
              <a:rPr lang="ru-RU" sz="2000" b="1" u="sng" dirty="0" smtClean="0"/>
              <a:t>Целесообразность расходов</a:t>
            </a:r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/>
              <a:t>Цели осуществления закупок не соответствуют целям, изложенным в статье 13 Закона № 44-ФЗ (достижение целей и реализации мероприятий, предусмотренных муниципальными программами; достижение целей для выполнения функций и полномочий муниципальных органов).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smtClean="0"/>
              <a:t>Поставленный товар, выполненная работа или оказанная услуга не соответствует целям осуществления закупки.</a:t>
            </a:r>
          </a:p>
          <a:p>
            <a:pPr indent="457200"/>
            <a:r>
              <a:rPr lang="ru-RU" sz="2000" dirty="0" smtClean="0"/>
              <a:t> </a:t>
            </a:r>
          </a:p>
          <a:p>
            <a:pPr indent="457200"/>
            <a:r>
              <a:rPr lang="ru-RU" sz="2000" b="1" dirty="0" smtClean="0"/>
              <a:t>1.5. </a:t>
            </a:r>
            <a:r>
              <a:rPr lang="ru-RU" sz="2000" b="1" u="sng" dirty="0" smtClean="0"/>
              <a:t>Законность расходов</a:t>
            </a:r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/>
              <a:t>Денежные средства на закупку не предусмотрены в решении о бюджете.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smtClean="0"/>
              <a:t>На момент проведения закупки денежные средства на закупку не включены в решение о бюджете.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000" dirty="0" smtClean="0"/>
              <a:t>Объем закупки не соответствует объему финансирования.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000" dirty="0" smtClean="0"/>
              <a:t>Отсутствует обеспечение исполнения контракта, к обеспечению исполнения контракта принята банковская гарантия не соответствующая требований статьи 45 Закона № 44-ФЗ.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1060356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1.4.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6732" y="3792468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1.5.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80728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dirty="0" smtClean="0"/>
              <a:t>В аукционной документации не указан примененный при обосновании начальной (максимальной) цены контракта конкретный метод, предусмотренный статьей 22 Закона № 44-ФЗ; начальная (максимальная) цена рассчитана без учета статьи 22 Закона № 44-ФЗ,  Приказа от 02.10.2013 № 567 или применен неверный метод при определении начальной (максимальной) цены</a:t>
            </a:r>
            <a:r>
              <a:rPr lang="ru-RU" i="1" dirty="0" smtClean="0"/>
              <a:t>.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ru-RU" dirty="0" smtClean="0"/>
              <a:t> Отсутствуют документы, подтверждающие обоснование начальной (максимальной) цены контракта.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ru-RU" dirty="0" smtClean="0"/>
              <a:t>  Оплачены завышенные объемы и стоимость работ (невыполненные объемы работ).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dirty="0" smtClean="0"/>
              <a:t>В нарушение статей 34, 95 Закона № 44-ФЗ дополнительное соглашение к контракту заключено незаконно (изменение существенных условий при исполнении контракта, изменение объема закупки, в случае если данное право не предусмотрено документацией о закупке или свыше 10 % если такое право предусмотрено).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ru-RU" dirty="0" smtClean="0"/>
              <a:t> Контракт расторгнут незаконно или не соблюден порядок одностороннего расторжения контракта, предусмотренный статьей 95 Закона № 44-ФЗ.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r>
              <a:rPr lang="ru-RU" dirty="0" smtClean="0"/>
              <a:t> Цена контракта превышает цену контракта, указанную в протоколе закупки.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340768"/>
            <a:ext cx="8280920" cy="440120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1.6. </a:t>
            </a:r>
            <a:r>
              <a:rPr lang="ru-RU" sz="2000" b="1" u="sng" dirty="0" smtClean="0"/>
              <a:t>Своевременность расходов</a:t>
            </a:r>
          </a:p>
          <a:p>
            <a:pPr indent="457200"/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/>
              <a:t>Размещение на официальном сайте извещения о проведении закупки, протоколов, составленных в ходе осуществления закупки, информации о заключении, исполнении, изменении контракта осуществлено позже установленных сроков.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smtClean="0"/>
              <a:t>Нарушение сроков заключения контрактов (статьи 54, 70, 78, 83, 91, 93 Закона № 44-ФЗ).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000" dirty="0" smtClean="0"/>
              <a:t>В нарушение условий муниципального контракта произведена оплата позже срока.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000" dirty="0" smtClean="0"/>
              <a:t>В нарушение условий муниципального контракта Подрядчиком (Поставщиком) исполнение обязательств по выполнению работ (по поставке) осуществлено с превышением установленного срока.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1420396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1.6.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772816"/>
            <a:ext cx="8280920" cy="286232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1.7. </a:t>
            </a:r>
            <a:r>
              <a:rPr lang="ru-RU" sz="2000" b="1" u="sng" dirty="0" smtClean="0"/>
              <a:t>Эффективность расходов</a:t>
            </a:r>
          </a:p>
          <a:p>
            <a:pPr indent="457200"/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/>
              <a:t>Экономия по результатам проведения закупки незначительна или контракт заключен по начальной (максимальной) цене контракта, в связи с чем принцип эффективности использования средств, установленный нормами статьи 34 БК РФ,  не соблюден.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smtClean="0"/>
              <a:t>Поставленные товары, результаты выполненных работ и оказанных услуг не используются, используются не по назначению или неэффективно.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76732" y="1852444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1.7.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80728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/>
              <a:t>1.8. </a:t>
            </a:r>
            <a:r>
              <a:rPr lang="ru-RU" sz="2000" b="1" u="sng" dirty="0" smtClean="0"/>
              <a:t>Результативность расходов</a:t>
            </a:r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dirty="0" smtClean="0"/>
              <a:t>Контрольным обмером фактически выполненных работ установлено завышение объемов работ и стоимости работ.</a:t>
            </a:r>
            <a:r>
              <a:rPr lang="ru-RU" sz="2000" i="1" dirty="0" smtClean="0"/>
              <a:t> </a:t>
            </a:r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000" dirty="0" smtClean="0"/>
              <a:t>Нарушены "Требования к составу и порядку ведения исполнительной документации при строительстве, реконструкции, капитальном ремонте объектов капитального строительства и требования, предъявляемые к актам освидетельствования работ, конструкций, участков сетей инженерно-технического обеспечения", утвержденные Приказом </a:t>
            </a:r>
            <a:r>
              <a:rPr lang="ru-RU" sz="2000" dirty="0" err="1" smtClean="0"/>
              <a:t>Ростехнадзора</a:t>
            </a:r>
            <a:r>
              <a:rPr lang="ru-RU" sz="2000" dirty="0" smtClean="0"/>
              <a:t> от 26.12.2006 № 1128 и Приказом </a:t>
            </a:r>
            <a:r>
              <a:rPr lang="ru-RU" sz="2000" dirty="0" err="1" smtClean="0"/>
              <a:t>Ростехнадзора</a:t>
            </a:r>
            <a:r>
              <a:rPr lang="ru-RU" sz="2000" dirty="0" smtClean="0"/>
              <a:t> от 12.01.2007 № 7</a:t>
            </a:r>
            <a:r>
              <a:rPr lang="ru-RU" sz="2000" i="1" dirty="0" smtClean="0"/>
              <a:t>. </a:t>
            </a:r>
            <a:endParaRPr lang="ru-RU" sz="2000" dirty="0" smtClean="0"/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000" dirty="0" smtClean="0"/>
              <a:t>Несоответствие поставленных товаров, выполненных работ, оказанных услуг требованиям, установленным в контрактах.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000" dirty="0" smtClean="0"/>
              <a:t>В нарушение статьи 94 Закона № 44-ФЗ отсутствует экспертиза результатов, предусмотренных в контракте, отчет о результатах отдельного этапа исполнения контракта о поставленном товаре, выполненной работе, оказанной услуги, в том числе в единой информационной системе (до ввода ее в эксплуатацию – на официальном сайте </a:t>
            </a:r>
            <a:r>
              <a:rPr lang="en-US" sz="2000" u="sng" dirty="0" smtClean="0">
                <a:solidFill>
                  <a:srgbClr val="0000FF"/>
                </a:solidFill>
              </a:rPr>
              <a:t>www</a:t>
            </a:r>
            <a:r>
              <a:rPr lang="ru-RU" sz="2000" u="sng" dirty="0" smtClean="0">
                <a:solidFill>
                  <a:srgbClr val="0000FF"/>
                </a:solidFill>
              </a:rPr>
              <a:t>.</a:t>
            </a:r>
            <a:r>
              <a:rPr lang="en-US" sz="2000" u="sng" dirty="0" err="1" smtClean="0">
                <a:solidFill>
                  <a:srgbClr val="0000FF"/>
                </a:solidFill>
              </a:rPr>
              <a:t>zakupki</a:t>
            </a:r>
            <a:r>
              <a:rPr lang="ru-RU" sz="2000" u="sng" dirty="0" smtClean="0">
                <a:solidFill>
                  <a:srgbClr val="0000FF"/>
                </a:solidFill>
              </a:rPr>
              <a:t>.</a:t>
            </a:r>
            <a:r>
              <a:rPr lang="en-US" sz="2000" u="sng" dirty="0" err="1" smtClean="0">
                <a:solidFill>
                  <a:srgbClr val="0000FF"/>
                </a:solidFill>
              </a:rPr>
              <a:t>gov</a:t>
            </a:r>
            <a:r>
              <a:rPr lang="ru-RU" sz="2000" u="sng" dirty="0" smtClean="0">
                <a:solidFill>
                  <a:srgbClr val="0000FF"/>
                </a:solidFill>
              </a:rPr>
              <a:t>.</a:t>
            </a:r>
            <a:r>
              <a:rPr lang="en-US" sz="2000" u="sng" dirty="0" err="1" smtClean="0">
                <a:solidFill>
                  <a:srgbClr val="0000FF"/>
                </a:solidFill>
              </a:rPr>
              <a:t>ru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9592" y="1060356"/>
            <a:ext cx="504056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1.8.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15816" y="1124744"/>
            <a:ext cx="5832648" cy="1815882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аудита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сфере закупки осуществляют экспертно-аналитическую, информационную и иную деятельность посредством проверки анализа и оценки информации о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законности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целесообразности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обоснованности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о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своевременности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эффективности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о р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езультативности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закупки по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планируемым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заключению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заключенным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исполненным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контрактам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достижения целей аудита закупок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07704" y="1737103"/>
            <a:ext cx="792088" cy="523220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1800"/>
              </a:spcBef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п.</a:t>
            </a:r>
            <a:r>
              <a:rPr kumimoji="0" lang="ru-RU" sz="28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536" y="1377063"/>
            <a:ext cx="1368152" cy="1296144"/>
          </a:xfrm>
          <a:prstGeom prst="ellipse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152400" dist="38100" dir="5400000" sx="108000" sy="108000" algn="t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Ст. 98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4463988" y="-1143507"/>
            <a:ext cx="288032" cy="8568952"/>
          </a:xfrm>
          <a:prstGeom prst="leftBrace">
            <a:avLst>
              <a:gd name="adj1" fmla="val 72902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915816" y="3429000"/>
            <a:ext cx="3384376" cy="1077218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К.С.О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 </a:t>
            </a:r>
            <a:r>
              <a:rPr kumimoji="0" lang="ru-RU" sz="16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посредством 	- анализа </a:t>
            </a:r>
          </a:p>
          <a:p>
            <a:r>
              <a:rPr kumimoji="0" lang="ru-RU" sz="16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	- оценки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67544" y="4811668"/>
            <a:ext cx="4536504" cy="1569660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обоснованность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закупки 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результативность расходов на закупки 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эффективность расходов на закупки 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законность расходов на закупки 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своевременность расходов на закупки 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целесообразность расходов на закупки</a:t>
            </a:r>
            <a:endParaRPr kumimoji="0" lang="ru-RU" sz="16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0800000">
            <a:off x="5076056" y="4797152"/>
            <a:ext cx="288032" cy="1620180"/>
          </a:xfrm>
          <a:prstGeom prst="leftBrace">
            <a:avLst>
              <a:gd name="adj1" fmla="val 72902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588224" y="4843318"/>
            <a:ext cx="1512168" cy="738664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10800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планируемым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заключенным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исполненным</a:t>
            </a:r>
            <a:endParaRPr kumimoji="0" lang="ru-RU" sz="16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7218294" y="4887163"/>
            <a:ext cx="216024" cy="1620180"/>
          </a:xfrm>
          <a:prstGeom prst="leftBrace">
            <a:avLst>
              <a:gd name="adj1" fmla="val 72902"/>
              <a:gd name="adj2" fmla="val 50000"/>
            </a:avLst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059832" y="3789040"/>
            <a:ext cx="3168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 rot="5400000">
            <a:off x="7257727" y="5877272"/>
            <a:ext cx="14401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6588224" y="6093296"/>
            <a:ext cx="1512168" cy="276999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Контрактам</a:t>
            </a:r>
            <a:endParaRPr kumimoji="0" lang="ru-RU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Левая фигурная скобка 24"/>
          <p:cNvSpPr/>
          <p:nvPr/>
        </p:nvSpPr>
        <p:spPr>
          <a:xfrm>
            <a:off x="4644008" y="3829050"/>
            <a:ext cx="144016" cy="569119"/>
          </a:xfrm>
          <a:prstGeom prst="leftBrace">
            <a:avLst>
              <a:gd name="adj1" fmla="val 64881"/>
              <a:gd name="adj2" fmla="val 50000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228628" y="4043735"/>
            <a:ext cx="288032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268760"/>
            <a:ext cx="8280920" cy="440120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000" dirty="0" smtClean="0"/>
              <a:t>Неприменение мер ответственности по контракту (отсутствуют взыскание неустойки, пени, штрафа с недобросовестного поставщика, подрядчика, исполнителя).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000" dirty="0" smtClean="0"/>
              <a:t>Не использованы меры обеспечения исполнения обязательств (с недобросовестного поставщика) не удержано обеспечение исполнения контракта.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2000" dirty="0" smtClean="0"/>
              <a:t>Отсутствуют документы о приемке поставленного товара, выполненной работы или оказанной услуги.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2000" dirty="0" smtClean="0"/>
              <a:t>Поставленный товар, выполненная работа или оказанная услуга не соответствует контрактным обязательствам.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ru-RU" sz="2000" dirty="0" smtClean="0"/>
              <a:t>В нарушение Федерального закон от 06.12.2011 № 402-ФЗ</a:t>
            </a:r>
            <a:br>
              <a:rPr lang="ru-RU" sz="2000" dirty="0" smtClean="0"/>
            </a:br>
            <a:r>
              <a:rPr lang="ru-RU" sz="2000" dirty="0" smtClean="0"/>
              <a:t>"О бухгалтерском учете" постановка на бухгалтерский учет (отражение на бухгалтерских счетах) объектов по результатам закупки не осуществлена.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нарушения в сфере закупок (на примере отчета)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по Федеральному закону от 05.04.2013 № 44-ФЗ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52504" y="279316"/>
            <a:ext cx="144016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нарушения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99592" y="1975485"/>
            <a:ext cx="7416824" cy="3170099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 smtClean="0"/>
              <a:t>ВОПРОС № 3:</a:t>
            </a:r>
          </a:p>
          <a:p>
            <a:r>
              <a:rPr lang="ru-RU" sz="2800" dirty="0" smtClean="0"/>
              <a:t> </a:t>
            </a:r>
          </a:p>
          <a:p>
            <a:pPr indent="539750"/>
            <a:r>
              <a:rPr lang="ru-RU" sz="2400" dirty="0" smtClean="0"/>
              <a:t>ПРАВИЛА НОРМИРОВАНИЯ В СФЕРЕ ЗАКУПОК.</a:t>
            </a:r>
          </a:p>
          <a:p>
            <a:pPr indent="539750"/>
            <a:endParaRPr lang="ru-RU" sz="2400" dirty="0" smtClean="0"/>
          </a:p>
          <a:p>
            <a:pPr indent="539750"/>
            <a:r>
              <a:rPr lang="ru-RU" sz="2400" dirty="0" smtClean="0"/>
              <a:t>ОСОБЕННОСТИ ФОРМИРОВАНИЯ НОРМАТИВНЫХ ЗАТРАТ, А ТАКЖЕ ВОПРОСОВ ПРИ ИХ ПРОВЕРКЕ.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060848"/>
            <a:ext cx="252028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№ 3: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43608" y="2924944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608" y="4020304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Нормирование в сфере закупок (статья 19 Закона № 44-ФЗ)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47688" y="1052736"/>
            <a:ext cx="1414462" cy="366713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4 статьи 19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627784" y="908720"/>
            <a:ext cx="6120679" cy="741189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Высшие исполнительные органы государственной власти субъектов, местные администрации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устанавливают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соответственно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нормирования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39552" y="1988839"/>
            <a:ext cx="1414462" cy="501650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4  пункт 2  статьи 19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9552" y="3351907"/>
            <a:ext cx="1414462" cy="365125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5 статьи 19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627784" y="1844824"/>
            <a:ext cx="6120680" cy="792088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определения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к закупаемым товарам, работам, услугам  (в том числе предельные цены);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определения нормативных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затрат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на обеспечение функций.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627784" y="2852936"/>
            <a:ext cx="6120680" cy="1440160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Государственные органы, муниципальные органы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основании Правил нормирования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утверждают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к закупаемым ими товарам, работам и услугам (в том числе предельные цены);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затраты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на обеспечение функций указанных органов и подведомственных им учреждений.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39552" y="4468367"/>
            <a:ext cx="1414462" cy="366712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Часть 6 статьи 19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627784" y="4475039"/>
            <a:ext cx="6120680" cy="360040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1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Подлежат размещению в единой информационной системе в сфере закупок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27784" y="5263281"/>
            <a:ext cx="3168352" cy="1262063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Постановление Правительства Рязанской области от 27.04.2016 № 91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Постановление Правительства Рязанской области от 27.04.2016 № 86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524377" y="5255096"/>
            <a:ext cx="2224087" cy="838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Требования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Нормативные затраты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051720" y="1158825"/>
            <a:ext cx="504056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051720" y="2166936"/>
            <a:ext cx="504056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051720" y="3463081"/>
            <a:ext cx="504056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051720" y="4581128"/>
            <a:ext cx="504056" cy="14401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8876309">
            <a:off x="4794541" y="4980846"/>
            <a:ext cx="466352" cy="15854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115567">
            <a:off x="6437984" y="4991875"/>
            <a:ext cx="475517" cy="15848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Нормирование в сфере закупок (статья 19 Закона № 44-ФЗ)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0161" y="962670"/>
            <a:ext cx="6226175" cy="6477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С)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Нормативный документ об утверждении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требований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к закупаемым товарам, работам и услугам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370161" y="1610370"/>
            <a:ext cx="6226175" cy="109855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С) - 1.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Утверждается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–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Обязательный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перечень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отдельных видов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работ, услуг, их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потребительских свойств и иных характеристик,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а также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значения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таких свойств и характеристик (в том числе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предельных цен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работ, услуг)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2" name="AutoShape 4"/>
          <p:cNvCxnSpPr>
            <a:cxnSpLocks noChangeShapeType="1"/>
            <a:endCxn id="2053" idx="0"/>
          </p:cNvCxnSpPr>
          <p:nvPr/>
        </p:nvCxnSpPr>
        <p:spPr bwMode="auto">
          <a:xfrm>
            <a:off x="4467374" y="2708920"/>
            <a:ext cx="7144" cy="3053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78224" y="3014315"/>
            <a:ext cx="4192587" cy="300697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Отдельные виды товаров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Компьютеры и т.д….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Машины вычислительные…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Устройства ввода (принтеры, сканеры)…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Аппараты телефонные…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Средства транспортные…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Средства автотранспортные…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Мебель…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Автомобильный бензин, дизельное топливо…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Бумага для офисной техники…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Нормирование в сфере закупок (статья 19 Закона № 44-ФЗ)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75656" y="1082749"/>
            <a:ext cx="6224588" cy="1338139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С) - 2.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Утверждается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–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Ведомственный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перечень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отдельных видов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работ, услуг, в отношении которых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устанавливаются потребительские свойства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(в том числе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характеристики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качества) и иные характеристики, имеющие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влияние на цену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отдельных видов товаров, работ, услуг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75656" y="2924944"/>
            <a:ext cx="6224588" cy="3096344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Подлежат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включению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отдельные виды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работ, услуг, не включенные в обязательный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перечень,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при одновременном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соблюдении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следующих обязательных критерий отбора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отдельных видов товаров, работ, услуг (определяется диапазон значений критериев, путем определения средней арифметической суммы значений критериев)  (к примеру - 10%, 20% и т.п.):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1) доля оплаты по отдельному виду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работ, услуг по контрактам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в общем объеме оплаты по контрактам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2)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доля контактов на закупку отдельных видов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работ, услуг, заключенных в отчетном финансовом году,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в общем количестве контрактов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заключенных в отчетном финансовом году.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76" name="AutoShape 4"/>
          <p:cNvCxnSpPr>
            <a:cxnSpLocks noChangeShapeType="1"/>
            <a:stCxn id="3074" idx="2"/>
            <a:endCxn id="3075" idx="0"/>
          </p:cNvCxnSpPr>
          <p:nvPr/>
        </p:nvCxnSpPr>
        <p:spPr bwMode="auto">
          <a:xfrm>
            <a:off x="4587950" y="2420888"/>
            <a:ext cx="0" cy="504056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400110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Нормирование в сфере закупок (статья 19 Закона № 44-ФЗ)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7544" y="908720"/>
            <a:ext cx="8280920" cy="36004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Д)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Нормативный документ об утверждении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нормативных затрат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на обеспечение функций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99" name="AutoShape 3"/>
          <p:cNvCxnSpPr>
            <a:cxnSpLocks noChangeShapeType="1"/>
          </p:cNvCxnSpPr>
          <p:nvPr/>
        </p:nvCxnSpPr>
        <p:spPr bwMode="auto">
          <a:xfrm>
            <a:off x="4499992" y="1268760"/>
            <a:ext cx="0" cy="1440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7544" y="1412776"/>
            <a:ext cx="8280920" cy="5256584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Нормативные затраты на обеспечение функций муниципального органа применяются для обоснования  объекта или объектов закупки.</a:t>
            </a:r>
          </a:p>
          <a:p>
            <a:pPr marL="342900" marR="9525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Общий объем затрат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, связанных с закупками товаров, работ и услуг, рассчитанный на основе нормативных затрат,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не может превышать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объем доведенных муниципальным органам лимитов бюджетных обязательств на закупку товаров, работ и услуг в рамках исполнения бюджета муниципалитета.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При определении нормативных затрат муниципальные органы используют национальные стандарты, технические регламенты, технические условия и иные документы, а также учитывают регулируемые цены (тарифы).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Количество планируемых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к приобретению товаров (основных средств и материальных запасов) определяется с учетом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факта наличия количества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учитываемых на балансе муниципального органа.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В отношении товаров, отнесенных к основным средствам, устанавливаются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сроки их полезного использования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в соответствии с требованием законодательства РФ о бухгалтерском учете или исходя из предполагаемого срока их фактического использования. При этом этот срок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не может быть меньше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срока полезного использования, определенного правилами о бухгалтерском учете.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Нормативы количества или цены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товаров, работ и услуг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могут быть изменены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по решению муниципальных органов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в пределах доведенных лимитов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бюджетных обязательств на обеспечение функций муниципальных органов.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Затраты, в отношении которых не установлены формулы их расчета определяются по фактическим затратам отчетного финансового года, а в случае отсутствия таких затрат в отчетном финансовом году учитываются затраты за предыдущие два финансовых года.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99592" y="2591038"/>
            <a:ext cx="7416824" cy="1938992"/>
          </a:xfrm>
          <a:prstGeom prst="rect">
            <a:avLst/>
          </a:prstGeom>
          <a:ln>
            <a:headEnd/>
            <a:tailEnd/>
          </a:ln>
          <a:effectLst>
            <a:outerShdw blurRad="203200" dist="63500" dir="5400000" sx="103000" sy="103000" algn="t" rotWithShape="0">
              <a:prstClr val="black">
                <a:alpha val="4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/>
              <a:t>ВОПРОС № 4:</a:t>
            </a:r>
          </a:p>
          <a:p>
            <a:pPr algn="ctr"/>
            <a:r>
              <a:rPr lang="ru-RU" sz="2400" dirty="0" smtClean="0"/>
              <a:t> </a:t>
            </a:r>
          </a:p>
          <a:p>
            <a:pPr algn="ctr"/>
            <a:r>
              <a:rPr lang="ru-RU" sz="2400" dirty="0" smtClean="0"/>
              <a:t>ОСНОВНЫЕ ИЗМЕНЕНИЯ ЗАКОНА  </a:t>
            </a:r>
          </a:p>
          <a:p>
            <a:pPr algn="ctr"/>
            <a:r>
              <a:rPr lang="ru-RU" sz="2400" dirty="0" smtClean="0"/>
              <a:t>№ 44-ФЗ, ВСТУПАЮЩИЕ В СИЛУ </a:t>
            </a:r>
          </a:p>
          <a:p>
            <a:pPr algn="ctr"/>
            <a:r>
              <a:rPr lang="ru-RU" sz="2400" dirty="0" smtClean="0"/>
              <a:t>С 2017 ГОДА.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636912"/>
            <a:ext cx="252028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 №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47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1323439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  "О контрактной системе в сфере закупок товаров, работ, услуг для обеспечения государственных и муниципальных нужд",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287047"/>
            <a:ext cx="8280920" cy="535531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b="1" dirty="0" smtClean="0"/>
              <a:t>1. </a:t>
            </a:r>
            <a:r>
              <a:rPr lang="ru-RU" b="1" u="sng" dirty="0" smtClean="0"/>
              <a:t>Большой объем изменений связан с распространением действий Закона № 44-ФЗ на государственные и муниципальные унитарные предприятия</a:t>
            </a:r>
            <a:r>
              <a:rPr lang="ru-RU" dirty="0" smtClean="0"/>
              <a:t> (дополняются понятием ГУП, МУП и распространяются на них):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пункт 3 части 1 статьи 1 " Сфера применения настоящего Федерального закона";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часть 7 статьи 3 "Основные понятия, используемые в настоящем Федеральном законе";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статья 15 "Особенности закупок, осуществляемых бюджетным, автономным учреждениями, государственным, муниципальным унитарными предприятиями и иными юридическими лицами" дополняется новыми частями 2.1 и 3;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часть 8 статьи 17  "Планы закупок";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часть 1, пункт 2 части 4, часть 5 статьи 19 "Нормирование в сфере закупок";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часть 2, 3, 6, 7, 8, 9 статьи 26 "Централизованные закупки";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пункт 36 части 1 статьи 93 "Осуществление закупки у единственного поставщика (подрядчика, исполнителя)";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пункт 3 части 8 статьи 96 "Обеспечение исполнения контракта".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584" y="135943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54072" y="1590700"/>
            <a:ext cx="410445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государственные и муниципальные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7172" y="1860064"/>
            <a:ext cx="15121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предприятия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196752"/>
            <a:ext cx="8280920" cy="532453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sz="2000" b="1" dirty="0" smtClean="0"/>
              <a:t>2. </a:t>
            </a:r>
            <a:r>
              <a:rPr lang="ru-RU" sz="2000" b="1" u="sng" dirty="0" smtClean="0"/>
              <a:t>Изменения, связанные с расширением функции ЕИС:</a:t>
            </a:r>
            <a:endParaRPr lang="ru-RU" sz="2000" dirty="0" smtClean="0"/>
          </a:p>
          <a:p>
            <a:pPr indent="457200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вступят в силу </a:t>
            </a:r>
            <a:r>
              <a:rPr lang="ru-RU" sz="2000" u="sng" dirty="0" smtClean="0">
                <a:hlinkClick r:id="rId2"/>
              </a:rPr>
              <a:t>пункт 2 части 1</a:t>
            </a:r>
            <a:r>
              <a:rPr lang="ru-RU" sz="2000" dirty="0" smtClean="0"/>
              <a:t>, </a:t>
            </a:r>
            <a:r>
              <a:rPr lang="ru-RU" sz="2000" u="sng" dirty="0" smtClean="0">
                <a:hlinkClick r:id="rId3"/>
              </a:rPr>
              <a:t>пункты 1</a:t>
            </a:r>
            <a:r>
              <a:rPr lang="ru-RU" sz="2000" dirty="0" smtClean="0"/>
              <a:t> - </a:t>
            </a:r>
            <a:r>
              <a:rPr lang="ru-RU" sz="2000" u="sng" dirty="0" smtClean="0">
                <a:hlinkClick r:id="rId4"/>
              </a:rPr>
              <a:t>3 части 3 статьи 4</a:t>
            </a:r>
            <a:r>
              <a:rPr lang="ru-RU" sz="2000" dirty="0" smtClean="0"/>
              <a:t> "Информационное обеспечение контрактной системы в сфере закупок", согласно чего ЕИС теперь должна содержать:</a:t>
            </a:r>
          </a:p>
          <a:p>
            <a:pPr indent="457200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sz="2000" dirty="0" smtClean="0"/>
              <a:t>планы закупок;</a:t>
            </a:r>
          </a:p>
          <a:p>
            <a:pPr indent="457200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sz="2000" dirty="0" smtClean="0"/>
              <a:t>планы-графики;</a:t>
            </a:r>
          </a:p>
          <a:p>
            <a:pPr indent="457200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</a:t>
            </a:r>
            <a:r>
              <a:rPr lang="ru-RU" sz="2000" dirty="0" smtClean="0"/>
              <a:t>информацию о реализации планов закупок и планов-графиков.</a:t>
            </a:r>
          </a:p>
          <a:p>
            <a:pPr indent="457200"/>
            <a:r>
              <a:rPr lang="ru-RU" sz="2000" dirty="0" smtClean="0"/>
              <a:t> </a:t>
            </a:r>
          </a:p>
          <a:p>
            <a:pPr lvl="0" indent="457200"/>
            <a:r>
              <a:rPr lang="ru-RU" sz="2000" b="1" dirty="0" smtClean="0"/>
              <a:t>3. </a:t>
            </a:r>
            <a:r>
              <a:rPr lang="ru-RU" sz="2000" b="1" u="sng" dirty="0" smtClean="0"/>
              <a:t>Вступит в силу статья 20 "Обязательное общественное обсуждение закупок "</a:t>
            </a:r>
            <a:endParaRPr lang="ru-RU" sz="2000" dirty="0" smtClean="0"/>
          </a:p>
          <a:p>
            <a:pPr indent="457200"/>
            <a:r>
              <a:rPr lang="ru-RU" sz="2000" dirty="0" smtClean="0"/>
              <a:t>Одновременно с указанными изменениями Закона № 44-ФЗ с 01.01.2017 года вступает в силу постановление Правительства РФ от 22.08.2016 № 835 "Об утверждении Правил проведения обязательного общественного обсуждения закупок товаров, работ, услуг для обеспечения государственных и муниципальных нужд", до этого данный вопрос регулировался приказом Минэкономразвития России.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858064" y="128323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53872" y="3701792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49832" y="1242472"/>
            <a:ext cx="54977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ЕИС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08752" y="3671312"/>
            <a:ext cx="187220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общественное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9268" y="3982204"/>
            <a:ext cx="259228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обсуждение закупок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042866"/>
            <a:ext cx="8280920" cy="563231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b="1" dirty="0" smtClean="0"/>
              <a:t>4. </a:t>
            </a:r>
            <a:r>
              <a:rPr lang="ru-RU" b="1" u="sng" dirty="0" smtClean="0"/>
              <a:t>Вносятся изменения в часть 11 статьи 21 "Планы-графики"      </a:t>
            </a:r>
            <a:endParaRPr lang="ru-RU" dirty="0" smtClean="0"/>
          </a:p>
          <a:p>
            <a:pPr indent="457200"/>
            <a:r>
              <a:rPr lang="ru-RU" dirty="0" smtClean="0"/>
              <a:t>С 01.01.2017 года вводится запрет на осуществление закупок, не предусмотренных  планом-графиком.</a:t>
            </a:r>
          </a:p>
          <a:p>
            <a:pPr indent="457200"/>
            <a:r>
              <a:rPr lang="ru-RU" dirty="0" smtClean="0"/>
              <a:t> </a:t>
            </a:r>
          </a:p>
          <a:p>
            <a:pPr lvl="0" indent="457200"/>
            <a:r>
              <a:rPr lang="ru-RU" b="1" dirty="0" smtClean="0"/>
              <a:t>5. </a:t>
            </a:r>
            <a:r>
              <a:rPr lang="ru-RU" b="1" u="sng" dirty="0" smtClean="0"/>
              <a:t>Вносятся изменения в часть 4 статьи 23 "Идентификационный код закупки, каталог товаров, работ, услуг для обеспечения государственных и муниципальных нужд"</a:t>
            </a:r>
            <a:endParaRPr lang="ru-RU" dirty="0" smtClean="0"/>
          </a:p>
          <a:p>
            <a:pPr indent="457200"/>
            <a:r>
              <a:rPr lang="ru-RU" dirty="0" smtClean="0"/>
              <a:t>Изменения обязывают указывать с 01.01.2017 года наименование объекта закупки </a:t>
            </a:r>
            <a:r>
              <a:rPr lang="ru-RU" b="1" u="sng" dirty="0" smtClean="0"/>
              <a:t>в случаях</a:t>
            </a:r>
            <a:r>
              <a:rPr lang="ru-RU" dirty="0" smtClean="0"/>
              <a:t>, предусмотренных Закона № 44-ФЗ, в соответствии с каталогом товаров, работ, услуг для обеспечения государственных и муниципальных нужд.  </a:t>
            </a:r>
          </a:p>
          <a:p>
            <a:pPr indent="457200"/>
            <a:r>
              <a:rPr lang="ru-RU" dirty="0" smtClean="0"/>
              <a:t> </a:t>
            </a:r>
          </a:p>
          <a:p>
            <a:pPr lvl="0" indent="457200"/>
            <a:r>
              <a:rPr lang="ru-RU" b="1" dirty="0" smtClean="0"/>
              <a:t>6. </a:t>
            </a:r>
            <a:r>
              <a:rPr lang="ru-RU" b="1" u="sng" dirty="0" smtClean="0"/>
              <a:t>Вносятся изменения в часть 6 статьи 38  "Контрактная служба"</a:t>
            </a:r>
            <a:endParaRPr lang="ru-RU" dirty="0" smtClean="0"/>
          </a:p>
          <a:p>
            <a:pPr indent="457200"/>
            <a:r>
              <a:rPr lang="ru-RU" dirty="0" smtClean="0"/>
              <a:t>С 01.01.2017 года работники контрактной службы, контрактные управляющие должны иметь высшее образование или дополнительное профессиональное образование </a:t>
            </a:r>
            <a:r>
              <a:rPr lang="ru-RU" b="1" u="sng" dirty="0" smtClean="0"/>
              <a:t>в сфере закупок</a:t>
            </a:r>
            <a:r>
              <a:rPr lang="ru-RU" dirty="0" smtClean="0"/>
              <a:t>.</a:t>
            </a:r>
          </a:p>
          <a:p>
            <a:pPr indent="457200"/>
            <a:r>
              <a:rPr lang="ru-RU" dirty="0" smtClean="0"/>
              <a:t>До 2017 года допускалось наличие профессиональное образование или дополнительное профессиональное образование в сфере размещения заказов на поставки товаров, выполнение работ, оказание услуг для государственных и муниципальных нужд (оговорка в </a:t>
            </a:r>
            <a:r>
              <a:rPr lang="ru-RU" dirty="0" smtClean="0">
                <a:hlinkClick r:id="rId2"/>
              </a:rPr>
              <a:t>части 23 статьи 112</a:t>
            </a:r>
            <a:r>
              <a:rPr lang="ru-RU" dirty="0" smtClean="0"/>
              <a:t> Закона № 44-ФЗ).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53872" y="110188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8064" y="439558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6028" y="1067976"/>
            <a:ext cx="2088232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"Планы-графики"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50416" y="2170956"/>
            <a:ext cx="252028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Идентификационный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7172" y="2439556"/>
            <a:ext cx="1368152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код закупки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5204" y="219724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35176" y="4365104"/>
            <a:ext cx="252028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"Контрактная служба"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Примерный перечень документов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, необходимых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для анализа и оценки при проведении аудита закупок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67544" y="1559689"/>
            <a:ext cx="8280920" cy="470898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о создании контрактной службы (приказ о назначении контрактного управляющего).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о контрактной службе. Должностная инструкция контрактного управляющего (положение о контрактном управляющем).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Должностная инструкция или регламент руководителя контрактной службы (сотрудника (специалиста) контрактной службы).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о создании единой комиссии по осуществлению закупок (конкурсной комиссии, аукционной комиссии, котировочной комиссии).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о единой комиссии по осуществлению закупок (о конкурсной комиссии, об аукционной комиссии, о котировочной комиссии).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обучение в сфере закупок (лиц, входящих в состав контрактной службы или контрактного управляющего).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490958"/>
            <a:ext cx="158417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документов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9552" y="1628800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2276872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2" y="3162176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552" y="3789040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9552" y="4687044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9552" y="5608290"/>
            <a:ext cx="288032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181365"/>
            <a:ext cx="8280920" cy="535531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b="1" dirty="0" smtClean="0"/>
              <a:t>7. </a:t>
            </a:r>
            <a:r>
              <a:rPr lang="ru-RU" b="1" u="sng" dirty="0" smtClean="0"/>
              <a:t>Изменения, касающиеся идентификационного кода закупки .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</a:t>
            </a:r>
            <a:r>
              <a:rPr lang="ru-RU" b="1" u="sng" dirty="0" smtClean="0"/>
              <a:t>вступает в силу пункт 3 статьи 42 "Извещение об осуществлении закупки"</a:t>
            </a:r>
            <a:r>
              <a:rPr lang="ru-RU" dirty="0" smtClean="0"/>
              <a:t> обязывающей при формировании извещения об осуществлении закупки указывать идентификационный код закупки;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</a:t>
            </a:r>
            <a:r>
              <a:rPr lang="ru-RU" b="1" u="sng" dirty="0" smtClean="0"/>
              <a:t>вступает в силу пункт 12 части 2 статьи 103 "Реестр контрактов, заключенных заказчиками"</a:t>
            </a:r>
            <a:r>
              <a:rPr lang="ru-RU" dirty="0" smtClean="0"/>
              <a:t>, предусматривающий включение в реестр контрактов идентификационного кода закупки;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</a:t>
            </a:r>
            <a:r>
              <a:rPr lang="ru-RU" b="1" u="sng" dirty="0" smtClean="0"/>
              <a:t>вступает в силу пункт 5 части 3 статьи 104 "Реестр недобросовестных поставщиков (подрядчиков, исполнителей)</a:t>
            </a:r>
            <a:r>
              <a:rPr lang="ru-RU" b="1" dirty="0" smtClean="0"/>
              <a:t>"</a:t>
            </a:r>
            <a:r>
              <a:rPr lang="ru-RU" dirty="0" smtClean="0"/>
              <a:t>, предусматривающий включение в реестр недобросовестных поставщиков идентификационного кода закупки.</a:t>
            </a:r>
          </a:p>
          <a:p>
            <a:pPr indent="457200"/>
            <a:r>
              <a:rPr lang="ru-RU" dirty="0" smtClean="0"/>
              <a:t> </a:t>
            </a:r>
          </a:p>
          <a:p>
            <a:pPr lvl="0" indent="457200"/>
            <a:r>
              <a:rPr lang="ru-RU" b="1" dirty="0" smtClean="0"/>
              <a:t>8. </a:t>
            </a:r>
            <a:r>
              <a:rPr lang="ru-RU" b="1" u="sng" dirty="0" smtClean="0"/>
              <a:t>Блок изменений, касающихся закупки услуг на лечение граждан Российской Федерации за пределами территории Российской Федерации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утрачивает силу норма пункта 3 части 2 статьи 83 "Проведение запроса предложений";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dirty="0" smtClean="0"/>
              <a:t>вносятся изменения в пункт 9 и 34 части 1 статьи 93 "Осуществление закупки у единственного поставщика (подрядчика, исполнителя)".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35204" y="125352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5684" y="452436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33944" y="1204372"/>
            <a:ext cx="15121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кода закупки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31456" y="4498072"/>
            <a:ext cx="201622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лечение граждан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196752"/>
            <a:ext cx="8280920" cy="5016758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sz="2000" b="1" dirty="0" smtClean="0"/>
              <a:t>9. </a:t>
            </a:r>
            <a:r>
              <a:rPr lang="ru-RU" sz="2000" b="1" u="sng" dirty="0" smtClean="0"/>
              <a:t>Вступает в силу часть 1 статьи 97 "Мониторинг закупок"</a:t>
            </a:r>
            <a:endParaRPr lang="ru-RU" sz="2000" dirty="0" smtClean="0"/>
          </a:p>
          <a:p>
            <a:pPr indent="457200"/>
            <a:endParaRPr lang="ru-RU" sz="2000" dirty="0" smtClean="0"/>
          </a:p>
          <a:p>
            <a:pPr indent="457200"/>
            <a:r>
              <a:rPr lang="ru-RU" sz="2000" dirty="0" smtClean="0"/>
              <a:t>Становится законным само определение данного понятия, под которым будет подразумеваться система наблюдений в сфере закупок, осуществляемых на постоянной основе посредством  сбора, обобщения, систематизации и оценки информации об осуществлении закупок, в том числе реализации планов закупок и планов-графиков.</a:t>
            </a:r>
          </a:p>
          <a:p>
            <a:pPr indent="457200"/>
            <a:r>
              <a:rPr lang="ru-RU" sz="2000" dirty="0" smtClean="0"/>
              <a:t>Одновременно вступает в силу постановление Правительства РФ от 03.11.2015 № 1193 "О мониторинге закупок товаров, работ, услуг для обеспечения государственных и муниципальных нужд", которым утверждены: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Правила осуществления мониторинга закупок товаров, работ, услуг для обеспечения государственных и муниципальных нужд;</a:t>
            </a:r>
          </a:p>
          <a:p>
            <a:pPr indent="457200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Требования к содержанию и порядку подготовки сводного аналитического отчета, формируемого по результатам.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888544" y="129085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4656" y="1234852"/>
            <a:ext cx="288032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"Мониторинг закупок"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027476"/>
            <a:ext cx="8280920" cy="535531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b="1" dirty="0" smtClean="0"/>
              <a:t>10. </a:t>
            </a:r>
            <a:r>
              <a:rPr lang="ru-RU" b="1" u="sng" dirty="0" smtClean="0"/>
              <a:t>Изменения касаются сложившегося порядка контроля в сфере закупок, определенного статьей 99 "Контроль в сфере закупок"</a:t>
            </a:r>
            <a:endParaRPr lang="ru-RU" dirty="0" smtClean="0"/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</a:t>
            </a:r>
            <a:r>
              <a:rPr lang="ru-RU" b="1" u="sng" dirty="0" smtClean="0"/>
              <a:t>вступает в силу часть 5</a:t>
            </a:r>
            <a:r>
              <a:rPr lang="ru-RU" dirty="0" smtClean="0"/>
              <a:t>, в соответствии с которой конкретизируются полномочия, </a:t>
            </a:r>
            <a:r>
              <a:rPr lang="ru-RU" b="1" u="sng" dirty="0" smtClean="0"/>
              <a:t>в частности</a:t>
            </a:r>
            <a:r>
              <a:rPr lang="ru-RU" dirty="0" smtClean="0"/>
              <a:t>, финансовых органов субъектов Российской Федерации и муниципальных образований, органов управления государственными внебюджетными фондами. </a:t>
            </a:r>
            <a:r>
              <a:rPr lang="ru-RU" b="1" u="sng" dirty="0" smtClean="0"/>
              <a:t>Указанные органы</a:t>
            </a:r>
            <a:r>
              <a:rPr lang="ru-RU" dirty="0" smtClean="0"/>
              <a:t> осуществляют </a:t>
            </a:r>
            <a:r>
              <a:rPr lang="ru-RU" b="1" u="sng" dirty="0" smtClean="0"/>
              <a:t>контроль</a:t>
            </a:r>
            <a:r>
              <a:rPr lang="ru-RU" dirty="0" smtClean="0"/>
              <a:t> за: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ru-RU" dirty="0" smtClean="0"/>
              <a:t>соответствием информации об объеме финансового обеспечения, включенной в планы закупок, информации об объеме финансового обеспечения для осуществления закупок, утвержденном и доведенном до заказчика;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dirty="0" smtClean="0"/>
              <a:t>соответствием информации об идентификационных кодах закупок и об объеме финансового обеспечения для осуществления данных закупок, содержащейся: в планах закупок, планах-графиках, документации о закупках, в протоколах,  в проектах контрактов и т.д. </a:t>
            </a:r>
          </a:p>
          <a:p>
            <a:pPr indent="45720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 </a:t>
            </a:r>
            <a:r>
              <a:rPr lang="ru-RU" b="1" u="sng" dirty="0" smtClean="0"/>
              <a:t>вступает в силу пункт 1 части 8</a:t>
            </a:r>
            <a:r>
              <a:rPr lang="ru-RU" dirty="0" smtClean="0"/>
              <a:t>, который определяет, что органы внутреннего государственного (муниципального) финансового контроля осуществляют контроль в отношении соблюдения заказчиками требований к обоснованию закупок, предусмотренных </a:t>
            </a:r>
            <a:r>
              <a:rPr lang="ru-RU" dirty="0" smtClean="0">
                <a:hlinkClick r:id="rId2"/>
              </a:rPr>
              <a:t>статьей 18</a:t>
            </a:r>
            <a:r>
              <a:rPr lang="ru-RU" dirty="0" smtClean="0"/>
              <a:t> Закона № 44-ФЗ.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56360" y="109083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2852" y="1329720"/>
            <a:ext cx="30963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"Контроль в сфере закупок"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Основные изменения по Федеральному закону от 05.04.2013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№ 44-ФЗ, вступающие в силу с  1 января 2017 года.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1484784"/>
            <a:ext cx="8280920" cy="1938992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/>
            <a:r>
              <a:rPr lang="ru-RU" sz="2000" b="1" dirty="0" smtClean="0"/>
              <a:t>11.  </a:t>
            </a:r>
            <a:r>
              <a:rPr lang="ru-RU" sz="2000" b="1" u="sng" dirty="0" smtClean="0"/>
              <a:t>Вступает в силу пункт 32 статьи 112 "Заключительные положения"</a:t>
            </a:r>
            <a:endParaRPr lang="ru-RU" sz="2000" dirty="0" smtClean="0"/>
          </a:p>
          <a:p>
            <a:pPr indent="457200"/>
            <a:r>
              <a:rPr lang="ru-RU" sz="2000" dirty="0" smtClean="0"/>
              <a:t> С 01.01.2017 года положения Закона № 44-ФЗ применяются к отношениям, связанным с осуществлением закупок товаров, работ, услуг для обеспечения государственных нужд Республики Крым и города федерального значения Севастополя.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956360" y="1556792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713580"/>
            <a:ext cx="8280920" cy="440120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ru-RU" sz="2000" dirty="0" smtClean="0"/>
              <a:t>План закупок, план-график закупок, включая изменения (на бумажном носителе, на сайте </a:t>
            </a:r>
            <a:r>
              <a:rPr lang="ru-RU" sz="2000" dirty="0" err="1" smtClean="0"/>
              <a:t>www</a:t>
            </a:r>
            <a:r>
              <a:rPr lang="ru-RU" sz="2000" dirty="0" smtClean="0"/>
              <a:t>. </a:t>
            </a:r>
            <a:r>
              <a:rPr lang="en-US" sz="2000" dirty="0" err="1" smtClean="0"/>
              <a:t>zakupki</a:t>
            </a:r>
            <a:r>
              <a:rPr lang="ru-RU" sz="2000" dirty="0" smtClean="0"/>
              <a:t>.</a:t>
            </a:r>
            <a:r>
              <a:rPr lang="en-US" sz="2000" dirty="0" err="1" smtClean="0"/>
              <a:t>gov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/>
              <a:t>).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000" dirty="0" smtClean="0"/>
              <a:t>Коммерческие предложения (в случае применения метода сопоставимых рыночных цен), проектная документация, включающая сметную стоимость  (в случае применения проектно-сметного метода) и т.п.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000" dirty="0" smtClean="0"/>
              <a:t>Решение о бюджете, в том числе с изменениями.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ru-RU" sz="2000" dirty="0" smtClean="0"/>
              <a:t> Устав.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ru-RU" sz="2000" dirty="0" smtClean="0"/>
              <a:t>Муниципальная программа (в случае осуществления закупки для достижения целей и реализации мероприятий программы).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ru-RU" sz="2000" dirty="0" smtClean="0"/>
              <a:t>Извещение и документации о закупке, в том числе проект контракта (на бумажном носителе, на сайте </a:t>
            </a:r>
            <a:r>
              <a:rPr lang="ru-RU" sz="2000" dirty="0" err="1" smtClean="0"/>
              <a:t>www</a:t>
            </a:r>
            <a:r>
              <a:rPr lang="ru-RU" sz="2000" dirty="0" smtClean="0"/>
              <a:t>. </a:t>
            </a:r>
            <a:r>
              <a:rPr lang="en-US" sz="2000" dirty="0" err="1" smtClean="0"/>
              <a:t>zakupki</a:t>
            </a:r>
            <a:r>
              <a:rPr lang="ru-RU" sz="2000" dirty="0" smtClean="0"/>
              <a:t>.</a:t>
            </a:r>
            <a:r>
              <a:rPr lang="en-US" sz="2000" dirty="0" err="1" smtClean="0"/>
              <a:t>gov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ru-RU" sz="2000" dirty="0" smtClean="0"/>
              <a:t>Протоколы, составленные в ходе осуществления закупки (на бумажном носителе, на сайте </a:t>
            </a:r>
            <a:r>
              <a:rPr lang="ru-RU" sz="2000" dirty="0" err="1" smtClean="0"/>
              <a:t>www</a:t>
            </a:r>
            <a:r>
              <a:rPr lang="ru-RU" sz="2000" dirty="0" smtClean="0"/>
              <a:t>. </a:t>
            </a:r>
            <a:r>
              <a:rPr lang="en-US" sz="2000" dirty="0" err="1" smtClean="0"/>
              <a:t>zakupki</a:t>
            </a:r>
            <a:r>
              <a:rPr lang="ru-RU" sz="2000" dirty="0" smtClean="0"/>
              <a:t>.</a:t>
            </a:r>
            <a:r>
              <a:rPr lang="en-US" sz="2000" dirty="0" err="1" smtClean="0"/>
              <a:t>gov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/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4789" y="1840061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9552" y="2420888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5737" y="364502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20500" y="3950202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25263" y="426070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34789" y="4864397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34789" y="545475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Примерный перечень документов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, необходимых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для анализа и оценки при проведении аудита закупок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490958"/>
            <a:ext cx="158417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документов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405804"/>
            <a:ext cx="8280920" cy="5016758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 startAt="14"/>
            </a:pPr>
            <a:r>
              <a:rPr lang="ru-RU" sz="2000" dirty="0" smtClean="0"/>
              <a:t>Обеспечение исполнения контракта (платежное поручение или банковская гарантия), обеспечение исполнения контракта с учетом  антидемпинговых мер при проведении конкурса и аукциона.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sz="2000" dirty="0" smtClean="0"/>
              <a:t>Контракт (на бумажном носителе, на сайте </a:t>
            </a:r>
            <a:r>
              <a:rPr lang="ru-RU" sz="2000" dirty="0" err="1" smtClean="0"/>
              <a:t>www</a:t>
            </a:r>
            <a:r>
              <a:rPr lang="ru-RU" sz="2000" dirty="0" smtClean="0"/>
              <a:t>. </a:t>
            </a:r>
            <a:r>
              <a:rPr lang="en-US" sz="2000" dirty="0" err="1" smtClean="0"/>
              <a:t>zakupki</a:t>
            </a:r>
            <a:r>
              <a:rPr lang="ru-RU" sz="2000" dirty="0" smtClean="0"/>
              <a:t>.</a:t>
            </a:r>
            <a:r>
              <a:rPr lang="en-US" sz="2000" dirty="0" err="1" smtClean="0"/>
              <a:t>gov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sz="2000" dirty="0" smtClean="0"/>
              <a:t>Акты выполненных работ (оказанных услуг), товарно-транспортная накладная на поставку товара, а также документ, подтверждающий проведение экспертизы результатов, предусмотренных контрактом (на бумажном носителе, на сайте </a:t>
            </a:r>
            <a:r>
              <a:rPr lang="ru-RU" sz="2000" dirty="0" err="1" smtClean="0"/>
              <a:t>www</a:t>
            </a:r>
            <a:r>
              <a:rPr lang="ru-RU" sz="2000" dirty="0" smtClean="0"/>
              <a:t>. </a:t>
            </a:r>
            <a:r>
              <a:rPr lang="en-US" sz="2000" dirty="0" err="1" smtClean="0"/>
              <a:t>zakupki</a:t>
            </a:r>
            <a:r>
              <a:rPr lang="ru-RU" sz="2000" dirty="0" smtClean="0"/>
              <a:t>.</a:t>
            </a:r>
            <a:r>
              <a:rPr lang="en-US" sz="2000" dirty="0" err="1" smtClean="0"/>
              <a:t>gov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sz="2000" dirty="0" smtClean="0"/>
              <a:t>Платежные поручения об оплате по контракту (на бумажном носителе, на сайте </a:t>
            </a:r>
            <a:r>
              <a:rPr lang="ru-RU" sz="2000" dirty="0" err="1" smtClean="0"/>
              <a:t>www</a:t>
            </a:r>
            <a:r>
              <a:rPr lang="ru-RU" sz="2000" dirty="0" smtClean="0"/>
              <a:t>. </a:t>
            </a:r>
            <a:r>
              <a:rPr lang="en-US" sz="2000" dirty="0" err="1" smtClean="0"/>
              <a:t>zakupki</a:t>
            </a:r>
            <a:r>
              <a:rPr lang="ru-RU" sz="2000" dirty="0" smtClean="0"/>
              <a:t>.</a:t>
            </a:r>
            <a:r>
              <a:rPr lang="en-US" sz="2000" dirty="0" err="1" smtClean="0"/>
              <a:t>gov</a:t>
            </a:r>
            <a:r>
              <a:rPr lang="ru-RU" sz="2000" dirty="0" smtClean="0"/>
              <a:t>.</a:t>
            </a:r>
            <a:r>
              <a:rPr lang="en-US" sz="2000" dirty="0" err="1" smtClean="0"/>
              <a:t>ru</a:t>
            </a:r>
            <a:r>
              <a:rPr lang="ru-RU" sz="2000" dirty="0" smtClean="0"/>
              <a:t>).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ru-RU" sz="2000" dirty="0" smtClean="0"/>
              <a:t> Документы, связанные с нормированием в сфере закупок (правила (приказ) определения нормативных затрат, требования к закупаемым отдельным видам товаров, работ, услуг (в том числе предельных цен товаров, работ, услуг).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0026" y="148478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9552" y="2708920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3021386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0026" y="455669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9552" y="5160385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Примерный перечень документов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, необходимых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для анализа и оценки при проведении аудита закупок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490958"/>
            <a:ext cx="158417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документов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713581"/>
            <a:ext cx="8280920" cy="440120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 startAt="19"/>
            </a:pPr>
            <a:r>
              <a:rPr lang="ru-RU" sz="2000" dirty="0" smtClean="0"/>
              <a:t>Претензионные письма, исковые заявления в случае ненадлежащего исполнения поставщиком (подрядчиком, исполнителем) обязательств по контракту, а также документы, связанные с удержанием обеспечения исполнения контракта (в случае внесения денежных средств в качестве обеспечения исполнения контракта).</a:t>
            </a:r>
          </a:p>
          <a:p>
            <a:pPr marL="457200" indent="-457200">
              <a:buFont typeface="+mj-lt"/>
              <a:buAutoNum type="arabicPeriod" startAt="19"/>
            </a:pPr>
            <a:r>
              <a:rPr lang="ru-RU" sz="2000" dirty="0" smtClean="0"/>
              <a:t>Акты встречных проверок на объектах капитального строительства (в случае их оформления).</a:t>
            </a:r>
          </a:p>
          <a:p>
            <a:pPr marL="457200" indent="-457200">
              <a:buFont typeface="+mj-lt"/>
              <a:buAutoNum type="arabicPeriod" startAt="19"/>
            </a:pPr>
            <a:r>
              <a:rPr lang="ru-RU" sz="2000" dirty="0" smtClean="0"/>
              <a:t>Документы, подтверждающие право собственности на объект закупки в случае выполнения работ, оказания услуг (при необходимости).</a:t>
            </a:r>
          </a:p>
          <a:p>
            <a:pPr marL="457200" indent="-457200">
              <a:buFont typeface="+mj-lt"/>
              <a:buAutoNum type="arabicPeriod" startAt="19"/>
            </a:pPr>
            <a:r>
              <a:rPr lang="ru-RU" sz="2000" dirty="0" smtClean="0"/>
              <a:t>Документы, подтверждающие постановку на бухгалтерский учет (отражение на бухгалтерских счетах) объектов по результатам закупки.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611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3694" y="1788674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4266" y="3639738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4266" y="4221088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2" y="5160385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76672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Примерный перечень документов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, необходимых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для анализа и оценки при проведении аудита закупок</a:t>
            </a:r>
            <a:endParaRPr lang="ru-RU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490958"/>
            <a:ext cx="158417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документов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484784"/>
            <a:ext cx="8280920" cy="4708981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ru-RU" sz="2000" b="1" dirty="0" smtClean="0"/>
              <a:t>1. </a:t>
            </a:r>
            <a:r>
              <a:rPr lang="ru-RU" sz="2000" b="1" u="sng" dirty="0" smtClean="0"/>
              <a:t>Организация работы контрактной службы (контрактного управляющего), комиссии по осуществлению закупок</a:t>
            </a:r>
          </a:p>
          <a:p>
            <a:pPr marL="457200" indent="-457200"/>
            <a:endParaRPr lang="ru-RU" sz="2000" dirty="0" smtClean="0"/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/>
              <a:t>наличие положения (регламента), определяющего вопросы организации деятельности контрактной службы, его соответствие требованиям статьи 38 Закона № 44-ФЗ, Типового положения (регламента) о контрактной службе;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наличие документов, определяющих деятельность комиссии по осуществлению закупок (статья 39 Закона № 44-ФЗ);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соответствие работников контрактной службы (контрактного управляющего) квалификационным требованиям, установленным частью 6 статьи 38 Закона № 44-ФЗ;</a:t>
            </a:r>
          </a:p>
          <a:p>
            <a:pPr>
              <a:spcBef>
                <a:spcPts val="600"/>
              </a:spcBef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000" dirty="0" smtClean="0"/>
              <a:t> соблюдение требований частей 5, 6 статьи 39 Закона № 44-ФЗ при включении лиц в состав комиссии по осуществлению закупок.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Слайд №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  <a:solidFill>
            <a:schemeClr val="tx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Примерный перечень вопросов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анализа документов, связанных с закупкой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0856" y="275888"/>
            <a:ext cx="129614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cs typeface="Times New Roman" pitchFamily="18" charset="0"/>
              </a:rPr>
              <a:t>вопросов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3088" y="1579652"/>
            <a:ext cx="360040" cy="2880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B0F0"/>
      </a:accent1>
      <a:accent2>
        <a:srgbClr val="C9F0F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1521</TotalTime>
  <Words>6021</Words>
  <Application>Microsoft Office PowerPoint</Application>
  <PresentationFormat>Экран (4:3)</PresentationFormat>
  <Paragraphs>587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82</cp:revision>
  <dcterms:created xsi:type="dcterms:W3CDTF">2016-11-30T12:25:25Z</dcterms:created>
  <dcterms:modified xsi:type="dcterms:W3CDTF">2016-12-15T09:21:47Z</dcterms:modified>
</cp:coreProperties>
</file>